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64" r:id="rId3"/>
    <p:sldId id="275" r:id="rId4"/>
    <p:sldId id="278" r:id="rId5"/>
    <p:sldId id="276" r:id="rId6"/>
    <p:sldId id="296" r:id="rId7"/>
    <p:sldId id="295" r:id="rId8"/>
    <p:sldId id="300" r:id="rId9"/>
    <p:sldId id="301" r:id="rId10"/>
    <p:sldId id="259" r:id="rId11"/>
    <p:sldId id="297" r:id="rId12"/>
    <p:sldId id="260" r:id="rId13"/>
    <p:sldId id="261" r:id="rId14"/>
    <p:sldId id="298" r:id="rId15"/>
    <p:sldId id="299" r:id="rId16"/>
    <p:sldId id="269" r:id="rId17"/>
    <p:sldId id="26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7"/>
  </p:normalViewPr>
  <p:slideViewPr>
    <p:cSldViewPr snapToGrid="0" snapToObjects="1">
      <p:cViewPr varScale="1">
        <p:scale>
          <a:sx n="81" d="100"/>
          <a:sy n="81" d="100"/>
        </p:scale>
        <p:origin x="-136" y="-10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ED91F-D8CE-3F45-B9C1-2DDE46FE15A3}" type="datetimeFigureOut">
              <a:rPr lang="tr-TR" smtClean="0"/>
              <a:t>24.09.21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AFA83-E194-5C42-991B-5925B4A2B1E9}" type="slidenum">
              <a:rPr lang="tr-TR" smtClean="0"/>
              <a:t>‹#›</a:t>
            </a:fld>
            <a:endParaRPr lang="tr-TR"/>
          </a:p>
        </p:txBody>
      </p:sp>
    </p:spTree>
    <p:extLst>
      <p:ext uri="{BB962C8B-B14F-4D97-AF65-F5344CB8AC3E}">
        <p14:creationId xmlns:p14="http://schemas.microsoft.com/office/powerpoint/2010/main" val="403963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F8AFA83-E194-5C42-991B-5925B4A2B1E9}" type="slidenum">
              <a:rPr lang="tr-TR" smtClean="0"/>
              <a:t>1</a:t>
            </a:fld>
            <a:endParaRPr lang="tr-TR"/>
          </a:p>
        </p:txBody>
      </p:sp>
    </p:spTree>
    <p:extLst>
      <p:ext uri="{BB962C8B-B14F-4D97-AF65-F5344CB8AC3E}">
        <p14:creationId xmlns:p14="http://schemas.microsoft.com/office/powerpoint/2010/main" val="30016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FE3A1A2-B94E-304F-B040-938EB34E352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3225CF56-7747-F84B-BD79-E769FADDB3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624F4F16-C022-214D-B4D4-66FB113BEC52}"/>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5" name="Alt Bilgi Yer Tutucusu 4">
            <a:extLst>
              <a:ext uri="{FF2B5EF4-FFF2-40B4-BE49-F238E27FC236}">
                <a16:creationId xmlns:a16="http://schemas.microsoft.com/office/drawing/2014/main" xmlns="" id="{89E6CE4B-1B35-C44C-B363-41CDA9092D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2D1F685-24FA-6747-BD30-9C352F1D5872}"/>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57867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409FDE5-0B0A-7F4E-BE65-E60C02B78F3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A68AE27E-9785-6B4D-80A1-CD57D0AC2C7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2F5959E0-1D6E-204B-B864-7AB3DD3C58F0}"/>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5" name="Alt Bilgi Yer Tutucusu 4">
            <a:extLst>
              <a:ext uri="{FF2B5EF4-FFF2-40B4-BE49-F238E27FC236}">
                <a16:creationId xmlns:a16="http://schemas.microsoft.com/office/drawing/2014/main" xmlns="" id="{7419F525-5ADF-9142-A6CB-149D5BF91BC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03FCAAB-9929-CD4D-BA29-C8B3466F7B7F}"/>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76913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907D7A14-2F89-C446-BDD8-8AA2ED121CF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19653092-9090-D94B-9C8F-1624197FE4A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4645574A-2E2A-A54C-A2E2-BF143B6E1F52}"/>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5" name="Alt Bilgi Yer Tutucusu 4">
            <a:extLst>
              <a:ext uri="{FF2B5EF4-FFF2-40B4-BE49-F238E27FC236}">
                <a16:creationId xmlns:a16="http://schemas.microsoft.com/office/drawing/2014/main" xmlns="" id="{E080BC6B-9F5C-CD46-820F-6070A7F0B0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CB8A06E-004E-BE44-88A9-20AAC16C6DA9}"/>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83124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0F7B64F-AFF2-554C-8B0A-2496BB85ED6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55D8DCBF-2525-1247-8080-23894DEB957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28F68D1F-7017-144A-A90F-96A57960B123}"/>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5" name="Alt Bilgi Yer Tutucusu 4">
            <a:extLst>
              <a:ext uri="{FF2B5EF4-FFF2-40B4-BE49-F238E27FC236}">
                <a16:creationId xmlns:a16="http://schemas.microsoft.com/office/drawing/2014/main" xmlns="" id="{3A32692E-519B-AF42-B573-DCDD52B05C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E16BBEE2-AD54-9042-A516-3B378B5D252B}"/>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398630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3658D7E-3D81-B248-817F-40A4447DF44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61E259C-F889-FC43-9692-D90C56D1A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4EAE2B55-7AE4-9C49-8EAA-28C214125524}"/>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5" name="Alt Bilgi Yer Tutucusu 4">
            <a:extLst>
              <a:ext uri="{FF2B5EF4-FFF2-40B4-BE49-F238E27FC236}">
                <a16:creationId xmlns:a16="http://schemas.microsoft.com/office/drawing/2014/main" xmlns="" id="{C4527417-929D-A74B-8DFF-93A6534A32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D992D2C-8F55-F348-AC17-AD2DC23BC74F}"/>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362672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E236EC-718C-7F4F-98F6-3B86475FB39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B4327AE8-A510-0245-9BFD-4C34F6C97BC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F95E1198-8CEC-B54D-A7E7-11FE3C1C0EA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6D9C93BC-4196-AC4F-925F-269185E27E82}"/>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6" name="Alt Bilgi Yer Tutucusu 5">
            <a:extLst>
              <a:ext uri="{FF2B5EF4-FFF2-40B4-BE49-F238E27FC236}">
                <a16:creationId xmlns:a16="http://schemas.microsoft.com/office/drawing/2014/main" xmlns="" id="{DC30F8E7-AC4E-BA4A-A6C8-5B2A1FC6F9D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E962EF04-B75C-9C41-BC7A-EA3CD4E91791}"/>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87595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9592531-41A7-AA41-9E89-A79FABA7AAD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2C0010A5-5585-CC47-B2B8-F118B8B93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1BC91BC0-BE72-194E-87AA-38A45444889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FB07EFAF-593A-EF44-B2A1-177EEB8819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AE1E805A-D1E1-BD40-BE39-35D4772FE8D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44FC4CF8-7BE8-5249-B50C-B76344F329E1}"/>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8" name="Alt Bilgi Yer Tutucusu 7">
            <a:extLst>
              <a:ext uri="{FF2B5EF4-FFF2-40B4-BE49-F238E27FC236}">
                <a16:creationId xmlns:a16="http://schemas.microsoft.com/office/drawing/2014/main" xmlns="" id="{5A2BA7A3-0E3F-1C4C-8424-F3B8247589C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951F4740-5978-9647-B157-FF797AA1257F}"/>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6332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A3F5936-CF78-9F43-8189-A4D65BD6B7F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21963405-DFAE-5447-B9DF-D76251AF43A9}"/>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4" name="Alt Bilgi Yer Tutucusu 3">
            <a:extLst>
              <a:ext uri="{FF2B5EF4-FFF2-40B4-BE49-F238E27FC236}">
                <a16:creationId xmlns:a16="http://schemas.microsoft.com/office/drawing/2014/main" xmlns="" id="{568EE077-F160-584D-AE8D-223517888C8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DF656176-BBB8-EF48-B202-4943841A4DA2}"/>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570254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F9AE7AB5-526B-A94A-9588-CD05A47C009D}"/>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3" name="Alt Bilgi Yer Tutucusu 2">
            <a:extLst>
              <a:ext uri="{FF2B5EF4-FFF2-40B4-BE49-F238E27FC236}">
                <a16:creationId xmlns:a16="http://schemas.microsoft.com/office/drawing/2014/main" xmlns="" id="{05ED241F-7C6B-FA46-8FD2-5C98540165C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F80093AA-B3E8-B84A-9411-93598F336CC1}"/>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81454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E845F9D-BDAC-A545-927B-5FE64B8D4B8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B629191-EC4B-3E47-BA40-5EA8436B4E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53316FBC-2B40-6145-80E9-78AE1F4AB3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8005A787-D2AA-DB46-9A4E-D4D2E5BA3B94}"/>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6" name="Alt Bilgi Yer Tutucusu 5">
            <a:extLst>
              <a:ext uri="{FF2B5EF4-FFF2-40B4-BE49-F238E27FC236}">
                <a16:creationId xmlns:a16="http://schemas.microsoft.com/office/drawing/2014/main" xmlns="" id="{C9E62F6B-6379-274B-B901-47E4F8C46CD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0128260C-CC9D-3D42-8CB0-C8EFF770E83C}"/>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62966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A2184C3-CC4F-9A41-8E88-97CDCB4C79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7160DC3F-F3D8-E248-BBA4-3189AC3CE2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29D2A4A3-CE70-F648-BBD6-E25049A6E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83B1685C-BD44-8148-9EF5-F61CB65908EA}"/>
              </a:ext>
            </a:extLst>
          </p:cNvPr>
          <p:cNvSpPr>
            <a:spLocks noGrp="1"/>
          </p:cNvSpPr>
          <p:nvPr>
            <p:ph type="dt" sz="half" idx="10"/>
          </p:nvPr>
        </p:nvSpPr>
        <p:spPr/>
        <p:txBody>
          <a:bodyPr/>
          <a:lstStyle/>
          <a:p>
            <a:fld id="{CBBC198C-7505-2546-A110-D6B5AA46661E}" type="datetimeFigureOut">
              <a:rPr lang="tr-TR" smtClean="0"/>
              <a:t>24.09.21</a:t>
            </a:fld>
            <a:endParaRPr lang="tr-TR"/>
          </a:p>
        </p:txBody>
      </p:sp>
      <p:sp>
        <p:nvSpPr>
          <p:cNvPr id="6" name="Alt Bilgi Yer Tutucusu 5">
            <a:extLst>
              <a:ext uri="{FF2B5EF4-FFF2-40B4-BE49-F238E27FC236}">
                <a16:creationId xmlns:a16="http://schemas.microsoft.com/office/drawing/2014/main" xmlns="" id="{415D2F99-CBB8-2946-B213-DC96518F592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BC7BA9A9-32EC-F248-BEF6-328652AA66D8}"/>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8009561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AD544EC3-BCE7-7F4B-B210-0B910085BA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E2EDDD4A-CF57-D942-A890-777919FBB9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3F64BF1-A4C7-D744-AFF6-62D1FDF23B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C198C-7505-2546-A110-D6B5AA46661E}" type="datetimeFigureOut">
              <a:rPr lang="tr-TR" smtClean="0"/>
              <a:t>24.09.21</a:t>
            </a:fld>
            <a:endParaRPr lang="tr-TR"/>
          </a:p>
        </p:txBody>
      </p:sp>
      <p:sp>
        <p:nvSpPr>
          <p:cNvPr id="5" name="Alt Bilgi Yer Tutucusu 4">
            <a:extLst>
              <a:ext uri="{FF2B5EF4-FFF2-40B4-BE49-F238E27FC236}">
                <a16:creationId xmlns:a16="http://schemas.microsoft.com/office/drawing/2014/main" xmlns="" id="{C4C71637-E178-8C4B-A446-8CAF0647E6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4D612DC6-4B49-1E40-B2E8-07DF0106E6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7B351-8AF8-4B4A-ABBC-83145D0A152F}" type="slidenum">
              <a:rPr lang="tr-TR" smtClean="0"/>
              <a:t>‹#›</a:t>
            </a:fld>
            <a:endParaRPr lang="tr-TR"/>
          </a:p>
        </p:txBody>
      </p:sp>
    </p:spTree>
    <p:extLst>
      <p:ext uri="{BB962C8B-B14F-4D97-AF65-F5344CB8AC3E}">
        <p14:creationId xmlns:p14="http://schemas.microsoft.com/office/powerpoint/2010/main" val="3259480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de.asbu.edu.tr/sites/fakulte_bolumler/ydf/ide.asbu.edu.tr/files/inline-files/Mazeret%20S%C4%B1nav%C4%B1%20Ba%C5%9Fvuru%20Formu.doc" TargetMode="External"/><Relationship Id="rId3" Type="http://schemas.openxmlformats.org/officeDocument/2006/relationships/hyperlink" Target="https://ide.asbu.edu.tr/sites/fakulte_bolumler/ydf/ide.asbu.edu.tr/files/inline-files/Kay%C4%B1t%20Dondurma%20Ba%C5%9Fvuru%20Formu.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asbunet.asbu.edu.tr/" TargetMode="External"/><Relationship Id="rId4" Type="http://schemas.openxmlformats.org/officeDocument/2006/relationships/hyperlink" Target="https://oidb.asbu.edu.tr/tr/node/23" TargetMode="External"/><Relationship Id="rId5" Type="http://schemas.openxmlformats.org/officeDocument/2006/relationships/hyperlink" Target="https://sksdb.asbu.edu.tr/tr" TargetMode="External"/><Relationship Id="rId1" Type="http://schemas.openxmlformats.org/officeDocument/2006/relationships/slideLayout" Target="../slideLayouts/slideLayout2.xml"/><Relationship Id="rId2" Type="http://schemas.openxmlformats.org/officeDocument/2006/relationships/hyperlink" Target="https://jde.asbu.edu.tr/tr/lisans-1"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uo.asbu.edu.tr/tr/barinma" TargetMode="External"/><Relationship Id="rId3" Type="http://schemas.openxmlformats.org/officeDocument/2006/relationships/hyperlink" Target="https://uo.asbu.edu.tr/tr/saglik-hizmetleri"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uo.asbu.edu.tr/tr/spor-olanaklari"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uo.asbu.edu.tr/tr/kulturel-faaliyetler"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ksdb.asbu.edu.tr/tr/ogrenci-topluluklari-1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ide.asbu.edu.tr/tr/akademik-kadr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de.asbu.edu.tr/tr/yandal-program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rasmus.asbu.edu.tr/tr/giden-ogrenc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https://www.asbu.edu.tr/sites/anasayfa.asbu.edu.tr/files/inline-files/ASBU_LOGO_TR.jpg">
            <a:extLst>
              <a:ext uri="{FF2B5EF4-FFF2-40B4-BE49-F238E27FC236}">
                <a16:creationId xmlns:a16="http://schemas.microsoft.com/office/drawing/2014/main" xmlns="" id="{F57AEA3C-58F7-6040-8E06-9C4D2604E2C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091" t="8399" r="-1" b="1767"/>
          <a:stretch/>
        </p:blipFill>
        <p:spPr bwMode="auto">
          <a:xfrm>
            <a:off x="20" y="584909"/>
            <a:ext cx="5718616" cy="5509675"/>
          </a:xfrm>
          <a:custGeom>
            <a:avLst/>
            <a:gdLst/>
            <a:ahLst/>
            <a:cxnLst/>
            <a:rect l="l" t="t" r="r" b="b"/>
            <a:pathLst>
              <a:path w="5718636" h="5509675">
                <a:moveTo>
                  <a:pt x="0" y="0"/>
                </a:moveTo>
                <a:lnTo>
                  <a:pt x="2672821" y="0"/>
                </a:lnTo>
                <a:lnTo>
                  <a:pt x="2673116" y="639"/>
                </a:lnTo>
                <a:lnTo>
                  <a:pt x="3175662" y="639"/>
                </a:lnTo>
                <a:lnTo>
                  <a:pt x="5718636" y="5509675"/>
                </a:lnTo>
                <a:lnTo>
                  <a:pt x="502842" y="5509675"/>
                </a:lnTo>
                <a:lnTo>
                  <a:pt x="502842" y="5509036"/>
                </a:lnTo>
                <a:lnTo>
                  <a:pt x="0" y="5509036"/>
                </a:lnTo>
                <a:close/>
              </a:path>
            </a:pathLst>
          </a:custGeom>
        </p:spPr>
      </p:pic>
      <p:sp>
        <p:nvSpPr>
          <p:cNvPr id="21" name="Freeform: Shape 20">
            <a:extLst>
              <a:ext uri="{FF2B5EF4-FFF2-40B4-BE49-F238E27FC236}">
                <a16:creationId xmlns:a16="http://schemas.microsoft.com/office/drawing/2014/main" xmlns="" id="{17CDB40A-75BB-4498-A20B-59C3984A3A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842619" y="585526"/>
            <a:ext cx="8349381" cy="5509038"/>
          </a:xfrm>
          <a:custGeom>
            <a:avLst/>
            <a:gdLst>
              <a:gd name="connsiteX0" fmla="*/ 0 w 8349381"/>
              <a:gd name="connsiteY0" fmla="*/ 0 h 5509038"/>
              <a:gd name="connsiteX1" fmla="*/ 8349381 w 8349381"/>
              <a:gd name="connsiteY1" fmla="*/ 0 h 5509038"/>
              <a:gd name="connsiteX2" fmla="*/ 5806407 w 8349381"/>
              <a:gd name="connsiteY2" fmla="*/ 5509038 h 5509038"/>
              <a:gd name="connsiteX3" fmla="*/ 0 w 8349381"/>
              <a:gd name="connsiteY3" fmla="*/ 5509038 h 5509038"/>
            </a:gdLst>
            <a:ahLst/>
            <a:cxnLst>
              <a:cxn ang="0">
                <a:pos x="connsiteX0" y="connsiteY0"/>
              </a:cxn>
              <a:cxn ang="0">
                <a:pos x="connsiteX1" y="connsiteY1"/>
              </a:cxn>
              <a:cxn ang="0">
                <a:pos x="connsiteX2" y="connsiteY2"/>
              </a:cxn>
              <a:cxn ang="0">
                <a:pos x="connsiteX3" y="connsiteY3"/>
              </a:cxn>
            </a:cxnLst>
            <a:rect l="l" t="t" r="r" b="b"/>
            <a:pathLst>
              <a:path w="8349381" h="5509038">
                <a:moveTo>
                  <a:pt x="0" y="0"/>
                </a:moveTo>
                <a:lnTo>
                  <a:pt x="8349381" y="0"/>
                </a:lnTo>
                <a:lnTo>
                  <a:pt x="5806407" y="5509038"/>
                </a:lnTo>
                <a:lnTo>
                  <a:pt x="0" y="5509038"/>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3" name="Alt Başlık 2">
            <a:extLst>
              <a:ext uri="{FF2B5EF4-FFF2-40B4-BE49-F238E27FC236}">
                <a16:creationId xmlns:a16="http://schemas.microsoft.com/office/drawing/2014/main" xmlns="" id="{CC0ECAB1-D50F-2546-8650-0979026ECA4A}"/>
              </a:ext>
            </a:extLst>
          </p:cNvPr>
          <p:cNvSpPr>
            <a:spLocks noGrp="1"/>
          </p:cNvSpPr>
          <p:nvPr>
            <p:ph type="subTitle" idx="1"/>
          </p:nvPr>
        </p:nvSpPr>
        <p:spPr>
          <a:xfrm>
            <a:off x="5986272" y="3651047"/>
            <a:ext cx="5370576" cy="911117"/>
          </a:xfrm>
        </p:spPr>
        <p:txBody>
          <a:bodyPr>
            <a:normAutofit/>
          </a:bodyPr>
          <a:lstStyle/>
          <a:p>
            <a:pPr algn="l"/>
            <a:r>
              <a:rPr lang="tr-TR" sz="3200" dirty="0">
                <a:solidFill>
                  <a:srgbClr val="FFFFFF"/>
                </a:solidFill>
              </a:rPr>
              <a:t>2021-2022 Oryantasyon</a:t>
            </a:r>
          </a:p>
        </p:txBody>
      </p:sp>
      <p:sp>
        <p:nvSpPr>
          <p:cNvPr id="2" name="Başlık 1">
            <a:extLst>
              <a:ext uri="{FF2B5EF4-FFF2-40B4-BE49-F238E27FC236}">
                <a16:creationId xmlns:a16="http://schemas.microsoft.com/office/drawing/2014/main" xmlns="" id="{52FACFD7-1F01-6E47-8BB8-494A387C8B52}"/>
              </a:ext>
            </a:extLst>
          </p:cNvPr>
          <p:cNvSpPr>
            <a:spLocks noGrp="1"/>
          </p:cNvSpPr>
          <p:nvPr>
            <p:ph type="ctrTitle"/>
          </p:nvPr>
        </p:nvSpPr>
        <p:spPr>
          <a:xfrm>
            <a:off x="5673747" y="1408814"/>
            <a:ext cx="5683102" cy="2235277"/>
          </a:xfrm>
        </p:spPr>
        <p:txBody>
          <a:bodyPr>
            <a:normAutofit fontScale="90000"/>
          </a:bodyPr>
          <a:lstStyle/>
          <a:p>
            <a:pPr algn="l"/>
            <a:r>
              <a:rPr lang="tr-TR" sz="5400" dirty="0">
                <a:solidFill>
                  <a:srgbClr val="FFFFFF"/>
                </a:solidFill>
              </a:rPr>
              <a:t>ASBU </a:t>
            </a:r>
            <a:r>
              <a:rPr lang="tr-TR" sz="5400" dirty="0" smtClean="0">
                <a:solidFill>
                  <a:srgbClr val="FFFFFF"/>
                </a:solidFill>
              </a:rPr>
              <a:t/>
            </a:r>
            <a:br>
              <a:rPr lang="tr-TR" sz="5400" dirty="0" smtClean="0">
                <a:solidFill>
                  <a:srgbClr val="FFFFFF"/>
                </a:solidFill>
              </a:rPr>
            </a:br>
            <a:r>
              <a:rPr lang="tr-TR" sz="5400" dirty="0" smtClean="0">
                <a:solidFill>
                  <a:srgbClr val="FFFFFF"/>
                </a:solidFill>
              </a:rPr>
              <a:t>Japonca Mütercim ve Tercümanlık     Bölümü</a:t>
            </a:r>
            <a:endParaRPr lang="tr-TR" sz="5400" dirty="0">
              <a:solidFill>
                <a:srgbClr val="FFFFFF"/>
              </a:solidFill>
            </a:endParaRPr>
          </a:p>
        </p:txBody>
      </p:sp>
    </p:spTree>
    <p:extLst>
      <p:ext uri="{BB962C8B-B14F-4D97-AF65-F5344CB8AC3E}">
        <p14:creationId xmlns:p14="http://schemas.microsoft.com/office/powerpoint/2010/main" val="35519524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59FB2BA-F590-A84D-9C59-74BDA9C92A96}"/>
              </a:ext>
            </a:extLst>
          </p:cNvPr>
          <p:cNvSpPr>
            <a:spLocks noGrp="1"/>
          </p:cNvSpPr>
          <p:nvPr>
            <p:ph type="title"/>
          </p:nvPr>
        </p:nvSpPr>
        <p:spPr>
          <a:xfrm>
            <a:off x="838200" y="365125"/>
            <a:ext cx="10515600" cy="666233"/>
          </a:xfrm>
          <a:solidFill>
            <a:schemeClr val="accent2">
              <a:lumMod val="20000"/>
              <a:lumOff val="80000"/>
            </a:schemeClr>
          </a:solidFill>
        </p:spPr>
        <p:txBody>
          <a:bodyPr>
            <a:normAutofit fontScale="90000"/>
          </a:bodyPr>
          <a:lstStyle/>
          <a:p>
            <a:pPr algn="ctr"/>
            <a:r>
              <a:rPr lang="tr-TR" dirty="0"/>
              <a:t>Önemli Bilgiler</a:t>
            </a:r>
          </a:p>
        </p:txBody>
      </p:sp>
      <p:sp>
        <p:nvSpPr>
          <p:cNvPr id="3" name="İçerik Yer Tutucusu 2">
            <a:extLst>
              <a:ext uri="{FF2B5EF4-FFF2-40B4-BE49-F238E27FC236}">
                <a16:creationId xmlns:a16="http://schemas.microsoft.com/office/drawing/2014/main" xmlns="" id="{097DDD0D-425D-B54D-9070-C04264D8D802}"/>
              </a:ext>
            </a:extLst>
          </p:cNvPr>
          <p:cNvSpPr>
            <a:spLocks noGrp="1"/>
          </p:cNvSpPr>
          <p:nvPr>
            <p:ph idx="1"/>
          </p:nvPr>
        </p:nvSpPr>
        <p:spPr>
          <a:xfrm>
            <a:off x="838200" y="1222744"/>
            <a:ext cx="10515600" cy="5270131"/>
          </a:xfrm>
        </p:spPr>
        <p:txBody>
          <a:bodyPr>
            <a:normAutofit fontScale="92500" lnSpcReduction="10000"/>
          </a:bodyPr>
          <a:lstStyle/>
          <a:p>
            <a:pPr marL="0" indent="0" algn="just">
              <a:buNone/>
            </a:pPr>
            <a:r>
              <a:rPr lang="tr-TR" sz="2400" b="1" dirty="0"/>
              <a:t>1) 4 yıllık lisans programından mezun olabilmek için kaç </a:t>
            </a:r>
            <a:r>
              <a:rPr lang="tr-TR" sz="2400" b="1" dirty="0" err="1"/>
              <a:t>AKTS’lik</a:t>
            </a:r>
            <a:r>
              <a:rPr lang="tr-TR" sz="2400" b="1" dirty="0"/>
              <a:t> ders almam gerekir?</a:t>
            </a:r>
            <a:endParaRPr lang="tr-TR" sz="2400" dirty="0"/>
          </a:p>
          <a:p>
            <a:pPr algn="just"/>
            <a:r>
              <a:rPr lang="tr-TR" sz="2400" dirty="0"/>
              <a:t>Öğrenciler, her dönem en az 30 </a:t>
            </a:r>
            <a:r>
              <a:rPr lang="tr-TR" sz="2400" dirty="0" err="1"/>
              <a:t>AKTS’lik</a:t>
            </a:r>
            <a:r>
              <a:rPr lang="tr-TR" sz="2400" dirty="0"/>
              <a:t> ders alarak 8 ders dönemi (4 yıl) boyunca 240 </a:t>
            </a:r>
            <a:r>
              <a:rPr lang="tr-TR" sz="2400" dirty="0" err="1"/>
              <a:t>AKTS’lik</a:t>
            </a:r>
            <a:r>
              <a:rPr lang="tr-TR" sz="2400" dirty="0"/>
              <a:t> dersten başarılı olmalıdır. Bu dersler, ASBÜ</a:t>
            </a:r>
            <a:r>
              <a:rPr lang="tr-TR" sz="2400" dirty="0" smtClean="0"/>
              <a:t>-JMT </a:t>
            </a:r>
            <a:r>
              <a:rPr lang="tr-TR" sz="2400" dirty="0"/>
              <a:t>müfredatında </a:t>
            </a:r>
            <a:r>
              <a:rPr lang="tr-TR" sz="2400" dirty="0" smtClean="0"/>
              <a:t> 8 AKTS </a:t>
            </a:r>
            <a:r>
              <a:rPr lang="tr-TR" sz="2400" dirty="0"/>
              <a:t>(TURK, </a:t>
            </a:r>
            <a:r>
              <a:rPr lang="tr-TR" sz="2400" dirty="0" smtClean="0"/>
              <a:t>AIIT </a:t>
            </a:r>
            <a:r>
              <a:rPr lang="tr-TR" sz="2400" dirty="0"/>
              <a:t>kodlu) ortak zorunlu derslerden, 20 AKTS (CFL kodlu) zorunlu yabancı dil derslerinden, </a:t>
            </a:r>
            <a:r>
              <a:rPr lang="tr-TR" sz="2400" dirty="0" smtClean="0"/>
              <a:t>166 </a:t>
            </a:r>
            <a:r>
              <a:rPr lang="tr-TR" sz="2400" dirty="0"/>
              <a:t>AKTS </a:t>
            </a:r>
            <a:r>
              <a:rPr lang="tr-TR" sz="2400" dirty="0" smtClean="0"/>
              <a:t>(</a:t>
            </a:r>
            <a:r>
              <a:rPr lang="en-US" altLang="ja-JP" sz="2400" dirty="0" smtClean="0"/>
              <a:t>JMT</a:t>
            </a:r>
            <a:r>
              <a:rPr lang="tr-TR" sz="2400" dirty="0" smtClean="0"/>
              <a:t> </a:t>
            </a:r>
            <a:r>
              <a:rPr lang="tr-TR" sz="2400" dirty="0"/>
              <a:t>kodlu) bölümün zorunlu derslerinden ve </a:t>
            </a:r>
            <a:r>
              <a:rPr lang="tr-TR" sz="2400" dirty="0" smtClean="0"/>
              <a:t>46 </a:t>
            </a:r>
            <a:r>
              <a:rPr lang="tr-TR" sz="2400" dirty="0"/>
              <a:t>AKTS bölüm içi veya bölüm dışı seçmeli derslerden oluşur.</a:t>
            </a:r>
          </a:p>
          <a:p>
            <a:pPr marL="0" indent="0" algn="just">
              <a:buNone/>
            </a:pPr>
            <a:r>
              <a:rPr lang="tr-TR" sz="2400" b="1" dirty="0"/>
              <a:t>2) Derslerimi nasıl seçebilirim? Ders kaydını nasıl yapabilirim?</a:t>
            </a:r>
            <a:endParaRPr lang="tr-TR" sz="2400" dirty="0"/>
          </a:p>
          <a:p>
            <a:pPr algn="just"/>
            <a:r>
              <a:rPr lang="tr-TR" sz="2400" dirty="0"/>
              <a:t>ASBÜ Öğrenci Bilgi Sistemi (ÖBS) üzerinden ASBÜ Akademik Takviminde belirtilen tarihlerde her dönem başında ders kaydınızı akademik danışmanınızın yönlendirmesi ve onayıyla yapabilirsiniz. Detaylar için danışmanınızı görebilirsiniz. Danışmanınızın kim olduğunu ders kayıt haftasında ÖBS üzerinden öğrenebilirsiniz. </a:t>
            </a:r>
          </a:p>
          <a:p>
            <a:pPr marL="0" indent="0" algn="just">
              <a:buNone/>
            </a:pPr>
            <a:r>
              <a:rPr lang="tr-TR" sz="2400" b="1" dirty="0"/>
              <a:t>3) Derslere devam etmek zorunda mıyım?</a:t>
            </a:r>
            <a:endParaRPr lang="tr-TR" sz="2400" dirty="0"/>
          </a:p>
          <a:p>
            <a:pPr algn="just"/>
            <a:r>
              <a:rPr lang="tr-TR" sz="2400" dirty="0"/>
              <a:t>Evet. Teorik derslerin toplam saatinin % 30’undan fazla devamsızlık yapılırsa o dersten kalırsınız ve o dersin açıldığı ilk dönemde o derse devam ederek yeniden almak durumunda olursunuz. Devamsızlıktan kalırsanız, dönem içindeki notlarınız geçersiz olur, dönem sonu sınavına giremezsiniz.</a:t>
            </a:r>
          </a:p>
          <a:p>
            <a:pPr marL="0" indent="0" algn="just">
              <a:buNone/>
            </a:pPr>
            <a:endParaRPr lang="tr-TR" sz="2400" dirty="0"/>
          </a:p>
          <a:p>
            <a:pPr algn="just"/>
            <a:endParaRPr lang="tr-TR" sz="2400" dirty="0"/>
          </a:p>
        </p:txBody>
      </p:sp>
    </p:spTree>
    <p:extLst>
      <p:ext uri="{BB962C8B-B14F-4D97-AF65-F5344CB8AC3E}">
        <p14:creationId xmlns:p14="http://schemas.microsoft.com/office/powerpoint/2010/main" val="1959648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0ABB92B-02B3-9742-8858-DC981FAB323E}"/>
              </a:ext>
            </a:extLst>
          </p:cNvPr>
          <p:cNvSpPr>
            <a:spLocks noGrp="1"/>
          </p:cNvSpPr>
          <p:nvPr>
            <p:ph idx="1"/>
          </p:nvPr>
        </p:nvSpPr>
        <p:spPr>
          <a:xfrm>
            <a:off x="838200" y="680484"/>
            <a:ext cx="10515600" cy="5496479"/>
          </a:xfrm>
        </p:spPr>
        <p:txBody>
          <a:bodyPr>
            <a:normAutofit/>
          </a:bodyPr>
          <a:lstStyle/>
          <a:p>
            <a:pPr marL="0" indent="0" algn="just">
              <a:buNone/>
            </a:pPr>
            <a:r>
              <a:rPr lang="tr-TR" sz="2200" b="1" dirty="0"/>
              <a:t>4) Mazeret sınavına nasıl girebilirim?</a:t>
            </a:r>
            <a:endParaRPr lang="tr-TR" sz="2200" dirty="0"/>
          </a:p>
          <a:p>
            <a:pPr algn="just"/>
            <a:r>
              <a:rPr lang="tr-TR" sz="2200" dirty="0"/>
              <a:t>Öğrenci, kısa süreli sağlık raporu bitiminden veya üniversitemizce yapılan resmi görevlendirme sonundan itibaren 5 (beş) gün içinde Yabancı Diller Fakültesi </a:t>
            </a:r>
            <a:r>
              <a:rPr lang="tr-TR" sz="2200" dirty="0" err="1"/>
              <a:t>Dekanlığı’na</a:t>
            </a:r>
            <a:r>
              <a:rPr lang="tr-TR" sz="2200" dirty="0"/>
              <a:t> </a:t>
            </a:r>
            <a:r>
              <a:rPr lang="tr-TR" sz="2200" dirty="0">
                <a:hlinkClick r:id="rId2"/>
              </a:rPr>
              <a:t>mazeret sınavı dilekçesi</a:t>
            </a:r>
            <a:r>
              <a:rPr lang="tr-TR" sz="2200" dirty="0"/>
              <a:t> vererek başvuru yapar. Dekanlık yönetim kurulu onayladıktan sonra, mazeret sınavı zamanı ilgili öğretim elemanı tarafından kararlaştırılıp öğrenciye bildirilir. </a:t>
            </a:r>
          </a:p>
          <a:p>
            <a:pPr marL="0" indent="0" algn="just">
              <a:buNone/>
            </a:pPr>
            <a:r>
              <a:rPr lang="tr-TR" sz="2200" dirty="0"/>
              <a:t>5) </a:t>
            </a:r>
            <a:r>
              <a:rPr lang="tr-TR" sz="2200" b="1" dirty="0"/>
              <a:t>Kayıt dondurmak istiyorum. Ne yapmalıyım? </a:t>
            </a:r>
            <a:r>
              <a:rPr lang="tr-TR" sz="2200" dirty="0"/>
              <a:t> </a:t>
            </a:r>
          </a:p>
          <a:p>
            <a:pPr algn="just"/>
            <a:r>
              <a:rPr lang="tr-TR" sz="2200" dirty="0"/>
              <a:t>Eğitim-öğretimin başladığı ilk 10 gün içerisinde Yabancı Diller Fakültesi </a:t>
            </a:r>
            <a:r>
              <a:rPr lang="tr-TR" sz="2200" dirty="0" err="1"/>
              <a:t>Dekanlığı’na</a:t>
            </a:r>
            <a:r>
              <a:rPr lang="tr-TR" sz="2200" dirty="0"/>
              <a:t> </a:t>
            </a:r>
            <a:r>
              <a:rPr lang="tr-TR" sz="2200" dirty="0">
                <a:hlinkClick r:id="rId3"/>
              </a:rPr>
              <a:t>kayıt dondurma dilekçesi</a:t>
            </a:r>
            <a:r>
              <a:rPr lang="tr-TR" sz="2200" dirty="0"/>
              <a:t> vermelisiniz. Dekanlık Yönetim Kurulu uygun bulursa, kayıt dondurma işleminiz gerçekleşir. İlk 10 günden sonra geçerli tek mazeret, tam teşekküllü hastaneden alınan raporla kanıtlanabilen sağlık durumlarıdır. </a:t>
            </a:r>
          </a:p>
          <a:p>
            <a:pPr marL="0" indent="0" algn="just">
              <a:buNone/>
            </a:pPr>
            <a:endParaRPr lang="tr-TR" sz="2200" dirty="0"/>
          </a:p>
          <a:p>
            <a:pPr algn="just">
              <a:buFont typeface="Wingdings" pitchFamily="2" charset="2"/>
              <a:buChar char="Ø"/>
            </a:pPr>
            <a:r>
              <a:rPr lang="tr-TR" sz="2400" dirty="0"/>
              <a:t>Diğer sorularınız için lütfen bölüm web sitemizde bulunan S.S.S. kısmına dikkatlice okuyun. </a:t>
            </a:r>
          </a:p>
        </p:txBody>
      </p:sp>
    </p:spTree>
    <p:extLst>
      <p:ext uri="{BB962C8B-B14F-4D97-AF65-F5344CB8AC3E}">
        <p14:creationId xmlns:p14="http://schemas.microsoft.com/office/powerpoint/2010/main" val="3209585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383D4DF-9036-B347-A6C7-8EEF3853EDDF}"/>
              </a:ext>
            </a:extLst>
          </p:cNvPr>
          <p:cNvSpPr>
            <a:spLocks noGrp="1"/>
          </p:cNvSpPr>
          <p:nvPr>
            <p:ph type="title"/>
          </p:nvPr>
        </p:nvSpPr>
        <p:spPr>
          <a:xfrm>
            <a:off x="838200" y="232603"/>
            <a:ext cx="10515600" cy="698131"/>
          </a:xfrm>
          <a:solidFill>
            <a:schemeClr val="accent2">
              <a:lumMod val="20000"/>
              <a:lumOff val="80000"/>
            </a:schemeClr>
          </a:solidFill>
        </p:spPr>
        <p:txBody>
          <a:bodyPr/>
          <a:lstStyle/>
          <a:p>
            <a:pPr algn="ctr"/>
            <a:r>
              <a:rPr lang="tr-TR" dirty="0"/>
              <a:t>Önemli Linkler:</a:t>
            </a:r>
          </a:p>
        </p:txBody>
      </p:sp>
      <p:sp>
        <p:nvSpPr>
          <p:cNvPr id="3" name="İçerik Yer Tutucusu 2">
            <a:extLst>
              <a:ext uri="{FF2B5EF4-FFF2-40B4-BE49-F238E27FC236}">
                <a16:creationId xmlns:a16="http://schemas.microsoft.com/office/drawing/2014/main" xmlns="" id="{8D0297C0-7960-624A-9C65-ED2FC938F32D}"/>
              </a:ext>
            </a:extLst>
          </p:cNvPr>
          <p:cNvSpPr>
            <a:spLocks noGrp="1"/>
          </p:cNvSpPr>
          <p:nvPr>
            <p:ph idx="1"/>
          </p:nvPr>
        </p:nvSpPr>
        <p:spPr>
          <a:xfrm>
            <a:off x="497959" y="930734"/>
            <a:ext cx="11353800" cy="5927267"/>
          </a:xfrm>
        </p:spPr>
        <p:txBody>
          <a:bodyPr>
            <a:noAutofit/>
          </a:bodyPr>
          <a:lstStyle/>
          <a:p>
            <a:pPr>
              <a:lnSpc>
                <a:spcPct val="120000"/>
              </a:lnSpc>
            </a:pPr>
            <a:r>
              <a:rPr lang="tr-TR" sz="2000" dirty="0" smtClean="0">
                <a:sym typeface="Wingdings" pitchFamily="2" charset="2"/>
              </a:rPr>
              <a:t> </a:t>
            </a:r>
            <a:r>
              <a:rPr lang="tr-TR" sz="2000" dirty="0">
                <a:sym typeface="Wingdings" pitchFamily="2" charset="2"/>
              </a:rPr>
              <a:t>Müfredat Programı:   </a:t>
            </a:r>
            <a:r>
              <a:rPr lang="tr-TR" sz="2000" dirty="0">
                <a:sym typeface="Wingdings" pitchFamily="2" charset="2"/>
                <a:hlinkClick r:id="rId2"/>
              </a:rPr>
              <a:t>https://jde.asbu.edu.tr/tr/lisans-</a:t>
            </a:r>
            <a:r>
              <a:rPr lang="tr-TR" sz="2000" dirty="0" smtClean="0">
                <a:sym typeface="Wingdings" pitchFamily="2" charset="2"/>
                <a:hlinkClick r:id="rId2"/>
              </a:rPr>
              <a:t>1</a:t>
            </a:r>
            <a:endParaRPr lang="tr-TR" sz="2000" dirty="0" smtClean="0">
              <a:sym typeface="Wingdings" pitchFamily="2" charset="2"/>
            </a:endParaRPr>
          </a:p>
          <a:p>
            <a:pPr>
              <a:lnSpc>
                <a:spcPct val="120000"/>
              </a:lnSpc>
            </a:pPr>
            <a:endParaRPr lang="tr-TR" sz="2000" dirty="0" smtClean="0"/>
          </a:p>
          <a:p>
            <a:r>
              <a:rPr lang="tr-TR" sz="2000" dirty="0" smtClean="0"/>
              <a:t>E-Posta ve Ders Kaydı, Transkript, Danışman Bilgisi gibi işlemler için OBS (Öğrenci Bilgi Sistemi) </a:t>
            </a:r>
            <a:r>
              <a:rPr lang="tr-TR" sz="2000" dirty="0" smtClean="0">
                <a:sym typeface="Wingdings" pitchFamily="2" charset="2"/>
              </a:rPr>
              <a:t> </a:t>
            </a:r>
            <a:r>
              <a:rPr lang="tr-TR" sz="2000" dirty="0" smtClean="0">
                <a:hlinkClick r:id="rId3"/>
              </a:rPr>
              <a:t>https://asbunet.asbu.edu.tr</a:t>
            </a:r>
            <a:endParaRPr lang="tr-TR" sz="2000" dirty="0" smtClean="0"/>
          </a:p>
          <a:p>
            <a:endParaRPr lang="tr-TR" sz="2000" dirty="0"/>
          </a:p>
          <a:p>
            <a:r>
              <a:rPr lang="tr-TR" sz="2000" dirty="0"/>
              <a:t>Akademik Takvim, Formlar, Yönetmelikler ve diğer işlemler için Öğrenci İşleri Daire Başkanlığı </a:t>
            </a:r>
            <a:r>
              <a:rPr lang="tr-TR" sz="2000" dirty="0">
                <a:sym typeface="Wingdings" pitchFamily="2" charset="2"/>
              </a:rPr>
              <a:t> </a:t>
            </a:r>
            <a:r>
              <a:rPr lang="tr-TR" sz="2000" dirty="0">
                <a:hlinkClick r:id="rId4"/>
              </a:rPr>
              <a:t>https://oidb.asbu.edu.tr/tr/node/23</a:t>
            </a:r>
            <a:endParaRPr lang="tr-TR" sz="2000" dirty="0"/>
          </a:p>
          <a:p>
            <a:pPr marL="0" indent="0">
              <a:lnSpc>
                <a:spcPct val="170000"/>
              </a:lnSpc>
              <a:buNone/>
            </a:pPr>
            <a:r>
              <a:rPr lang="tr-TR" sz="2000" dirty="0"/>
              <a:t>	**Özellikler lisans </a:t>
            </a:r>
            <a:r>
              <a:rPr lang="tr-TR" sz="2000" dirty="0" err="1"/>
              <a:t>eğitim-öğretimi</a:t>
            </a:r>
            <a:r>
              <a:rPr lang="tr-TR" sz="2000" dirty="0"/>
              <a:t> ve sınavlarına </a:t>
            </a:r>
            <a:r>
              <a:rPr lang="tr-TR" sz="2000" dirty="0" err="1"/>
              <a:t>ilişkin</a:t>
            </a:r>
            <a:r>
              <a:rPr lang="tr-TR" sz="2000" dirty="0"/>
              <a:t> esasların olduğu </a:t>
            </a:r>
            <a:r>
              <a:rPr lang="tr-TR" sz="2000" b="1" dirty="0"/>
              <a:t>«ANKARA SOSYAL 	BİLİMLER ÜNİVERSİTESİ ÖN LİSANS VE LİSANS EĞİTİM-ÖĞRETİM YÖNETMELİĞİ»</a:t>
            </a:r>
            <a:r>
              <a:rPr lang="tr-TR" sz="2000" dirty="0" err="1"/>
              <a:t>ni</a:t>
            </a:r>
            <a:r>
              <a:rPr lang="tr-TR" sz="2000" dirty="0"/>
              <a:t> </a:t>
            </a:r>
            <a:r>
              <a:rPr lang="tr-TR" sz="2000" dirty="0" smtClean="0"/>
              <a:t>okuyunuz </a:t>
            </a:r>
            <a:r>
              <a:rPr lang="tr-TR" sz="2000" dirty="0"/>
              <a:t>lütfen.</a:t>
            </a:r>
          </a:p>
          <a:p>
            <a:r>
              <a:rPr lang="tr-TR" sz="2000" dirty="0"/>
              <a:t>Yemekhane, Yemek Bursu, Öğrenci Toplulukları gibi bilgiler için Sağlık, Spor ve Kültür Daire Başkanlığı </a:t>
            </a:r>
            <a:r>
              <a:rPr lang="tr-TR" sz="2000" dirty="0">
                <a:sym typeface="Wingdings" pitchFamily="2" charset="2"/>
              </a:rPr>
              <a:t> </a:t>
            </a:r>
            <a:r>
              <a:rPr lang="tr-TR" sz="2000" dirty="0">
                <a:sym typeface="Wingdings" pitchFamily="2" charset="2"/>
                <a:hlinkClick r:id="rId5"/>
              </a:rPr>
              <a:t>https://sksdb.asbu.edu.tr/tr</a:t>
            </a:r>
            <a:r>
              <a:rPr lang="tr-TR" sz="2000" dirty="0">
                <a:sym typeface="Wingdings" pitchFamily="2" charset="2"/>
              </a:rPr>
              <a:t> </a:t>
            </a:r>
          </a:p>
          <a:p>
            <a:pPr marL="0" indent="0">
              <a:buNone/>
            </a:pPr>
            <a:endParaRPr lang="tr-TR" sz="2000" dirty="0">
              <a:sym typeface="Wingdings" pitchFamily="2" charset="2"/>
            </a:endParaRPr>
          </a:p>
        </p:txBody>
      </p:sp>
    </p:spTree>
    <p:extLst>
      <p:ext uri="{BB962C8B-B14F-4D97-AF65-F5344CB8AC3E}">
        <p14:creationId xmlns:p14="http://schemas.microsoft.com/office/powerpoint/2010/main" val="3270390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21DF468-5431-834B-9F81-E261785CE17F}"/>
              </a:ext>
            </a:extLst>
          </p:cNvPr>
          <p:cNvSpPr>
            <a:spLocks noGrp="1"/>
          </p:cNvSpPr>
          <p:nvPr>
            <p:ph type="title"/>
          </p:nvPr>
        </p:nvSpPr>
        <p:spPr>
          <a:xfrm>
            <a:off x="838200" y="365126"/>
            <a:ext cx="10515600" cy="676866"/>
          </a:xfrm>
          <a:solidFill>
            <a:schemeClr val="accent2">
              <a:lumMod val="20000"/>
              <a:lumOff val="80000"/>
            </a:schemeClr>
          </a:solidFill>
        </p:spPr>
        <p:txBody>
          <a:bodyPr>
            <a:normAutofit/>
          </a:bodyPr>
          <a:lstStyle/>
          <a:p>
            <a:pPr algn="ctr"/>
            <a:r>
              <a:rPr lang="tr-TR" sz="4000" b="1" dirty="0"/>
              <a:t>Üniversitede Yaşam</a:t>
            </a:r>
          </a:p>
        </p:txBody>
      </p:sp>
      <p:sp>
        <p:nvSpPr>
          <p:cNvPr id="3" name="İçerik Yer Tutucusu 2">
            <a:extLst>
              <a:ext uri="{FF2B5EF4-FFF2-40B4-BE49-F238E27FC236}">
                <a16:creationId xmlns:a16="http://schemas.microsoft.com/office/drawing/2014/main" xmlns="" id="{AC666A5B-E54D-CD41-B1BC-9823093F0704}"/>
              </a:ext>
            </a:extLst>
          </p:cNvPr>
          <p:cNvSpPr>
            <a:spLocks noGrp="1"/>
          </p:cNvSpPr>
          <p:nvPr>
            <p:ph idx="1"/>
          </p:nvPr>
        </p:nvSpPr>
        <p:spPr>
          <a:xfrm>
            <a:off x="838200" y="1190847"/>
            <a:ext cx="10515600" cy="4986116"/>
          </a:xfrm>
          <a:noFill/>
        </p:spPr>
        <p:txBody>
          <a:bodyPr>
            <a:normAutofit lnSpcReduction="10000"/>
          </a:bodyPr>
          <a:lstStyle/>
          <a:p>
            <a:pPr algn="just">
              <a:lnSpc>
                <a:spcPct val="120000"/>
              </a:lnSpc>
            </a:pPr>
            <a:r>
              <a:rPr lang="tr-TR" sz="2000" b="1" dirty="0"/>
              <a:t>Barınma </a:t>
            </a:r>
          </a:p>
          <a:p>
            <a:pPr marL="0" indent="0" algn="just">
              <a:lnSpc>
                <a:spcPct val="120000"/>
              </a:lnSpc>
              <a:buNone/>
            </a:pPr>
            <a:r>
              <a:rPr lang="tr-TR" sz="2000" dirty="0" err="1"/>
              <a:t>ASBÜ’nün</a:t>
            </a:r>
            <a:r>
              <a:rPr lang="tr-TR" sz="2000" dirty="0"/>
              <a:t> Ulus’ta bulunmasının en büyük avantajlarından biri yurt çeşitliliği ve alternatifidir. Öğrencilerimiz Kredi Yurtlar Kurumu </a:t>
            </a:r>
            <a:r>
              <a:rPr lang="tr-TR" sz="2000" dirty="0">
                <a:hlinkClick r:id="rId2"/>
              </a:rPr>
              <a:t>(KYK) yurtlarından veya özel yurtlardan </a:t>
            </a:r>
            <a:r>
              <a:rPr lang="tr-TR" sz="2000" dirty="0"/>
              <a:t>faydalanabilirler.</a:t>
            </a:r>
          </a:p>
          <a:p>
            <a:pPr algn="just">
              <a:lnSpc>
                <a:spcPct val="120000"/>
              </a:lnSpc>
            </a:pPr>
            <a:r>
              <a:rPr lang="tr-TR" sz="2000" b="1" dirty="0"/>
              <a:t>Beslenme</a:t>
            </a:r>
          </a:p>
          <a:p>
            <a:pPr marL="0" indent="0" algn="just">
              <a:lnSpc>
                <a:spcPct val="120000"/>
              </a:lnSpc>
              <a:buNone/>
            </a:pPr>
            <a:r>
              <a:rPr lang="tr-TR" sz="2000" dirty="0"/>
              <a:t>Öğrenciler için belirlenen yemek ücreti 2 TL’dir. ASBÜ başarılı öğrencilere yemek bursu imkânı sağlamaktadır. Yemek ücretleri öğrencilere verilen kimliklere yüklenecektir.</a:t>
            </a:r>
          </a:p>
          <a:p>
            <a:pPr algn="just">
              <a:lnSpc>
                <a:spcPct val="120000"/>
              </a:lnSpc>
            </a:pPr>
            <a:r>
              <a:rPr lang="tr-TR" sz="2000" b="1" dirty="0"/>
              <a:t>Sağlık</a:t>
            </a:r>
          </a:p>
          <a:p>
            <a:pPr marL="0" indent="0" algn="just">
              <a:lnSpc>
                <a:spcPct val="120000"/>
              </a:lnSpc>
              <a:buNone/>
            </a:pPr>
            <a:r>
              <a:rPr lang="tr-TR" sz="2000" dirty="0"/>
              <a:t>Üniversitemiz bulunduğu merkezi konumuyla birçok </a:t>
            </a:r>
            <a:r>
              <a:rPr lang="tr-TR" sz="2000" dirty="0">
                <a:hlinkClick r:id="rId3"/>
              </a:rPr>
              <a:t>sağlık kuruluşuna </a:t>
            </a:r>
            <a:r>
              <a:rPr lang="tr-TR" sz="2000" dirty="0"/>
              <a:t>yaklaşık 3 km mesafededir. Üniversitemiz bazı özel sağlık kuruluşlarıyla ikili protokoller imzalayarak öğrencilerimizin ve personelimiz indirimli olarak sağlık hizmetlerinden faydalanmasını sağlamaktadır. Kurum adına anlaşma sağlanan sağlık kuruluşları arasında </a:t>
            </a:r>
            <a:r>
              <a:rPr lang="tr-TR" sz="2000" b="1" dirty="0"/>
              <a:t>Lokman Hekim Hastaneleri, Ortadoğu Hastaneleri, Madalyon Psikiyatri Merkezi, Özkaya Tıp Merkezi, </a:t>
            </a:r>
            <a:r>
              <a:rPr lang="tr-TR" sz="2000" b="1" dirty="0" err="1"/>
              <a:t>Miadent</a:t>
            </a:r>
            <a:r>
              <a:rPr lang="tr-TR" sz="2000" b="1" dirty="0"/>
              <a:t> Ağız ve Diş Sağlığı Merkezi</a:t>
            </a:r>
          </a:p>
          <a:p>
            <a:pPr marL="0" indent="0" algn="just">
              <a:lnSpc>
                <a:spcPct val="120000"/>
              </a:lnSpc>
              <a:buNone/>
            </a:pPr>
            <a:endParaRPr lang="tr-TR" sz="2000" dirty="0"/>
          </a:p>
        </p:txBody>
      </p:sp>
    </p:spTree>
    <p:extLst>
      <p:ext uri="{BB962C8B-B14F-4D97-AF65-F5344CB8AC3E}">
        <p14:creationId xmlns:p14="http://schemas.microsoft.com/office/powerpoint/2010/main" val="286719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6D1747E-BE87-734D-90E0-6A17E15FD33E}"/>
              </a:ext>
            </a:extLst>
          </p:cNvPr>
          <p:cNvSpPr>
            <a:spLocks noGrp="1"/>
          </p:cNvSpPr>
          <p:nvPr>
            <p:ph idx="1"/>
          </p:nvPr>
        </p:nvSpPr>
        <p:spPr>
          <a:xfrm>
            <a:off x="838200" y="520996"/>
            <a:ext cx="10515600" cy="5655968"/>
          </a:xfrm>
          <a:noFill/>
        </p:spPr>
        <p:txBody>
          <a:bodyPr>
            <a:normAutofit fontScale="77500" lnSpcReduction="20000"/>
          </a:bodyPr>
          <a:lstStyle/>
          <a:p>
            <a:pPr>
              <a:lnSpc>
                <a:spcPct val="120000"/>
              </a:lnSpc>
            </a:pPr>
            <a:r>
              <a:rPr lang="tr-TR" sz="3100" b="1" dirty="0"/>
              <a:t>Spor Olanakları</a:t>
            </a:r>
          </a:p>
          <a:p>
            <a:pPr marL="0" indent="0" algn="just">
              <a:lnSpc>
                <a:spcPct val="120000"/>
              </a:lnSpc>
              <a:buNone/>
            </a:pPr>
            <a:r>
              <a:rPr lang="tr-TR" dirty="0"/>
              <a:t>ASBÜ Üniversite Sporları Federasyonu üyesidir. Tüm üniversitelerle takım ve bireysel turnuvalara katılabilmektedir. Gerek kamu gerekse özel spor tesisleriyle protokoller imzalanarak öğrenci ve personelimizin yararlanması sağlanmaktadır. Öğrencilerimizden milli veya lisanslı sporcuların Sağlık, Kültür ve Spor Dairesi (SKS) Başkanlığı ile iletişime geçmesi durumunda kendilerinin sportif faaliyetlerine destek sağlanmaktadır. Bu amaçla yurt içi ve dışı kuruluşlarla işbirliği yaparak, bu alandaki çalışmaları yaygınlaştırıp, üniversiteyi temsilen öğrencilerin müsabakalara katılmaları sağlanmaktadır.</a:t>
            </a:r>
          </a:p>
          <a:p>
            <a:pPr marL="0" indent="0">
              <a:lnSpc>
                <a:spcPct val="120000"/>
              </a:lnSpc>
              <a:buNone/>
            </a:pPr>
            <a:r>
              <a:rPr lang="tr-TR" b="1" dirty="0"/>
              <a:t>Öğrencilerimizin Faydalanabileceği </a:t>
            </a:r>
            <a:r>
              <a:rPr lang="tr-TR" b="1" dirty="0">
                <a:hlinkClick r:id="rId2"/>
              </a:rPr>
              <a:t>Spor Tesisleri</a:t>
            </a:r>
            <a:r>
              <a:rPr lang="tr-TR" b="1" dirty="0"/>
              <a:t>:</a:t>
            </a:r>
            <a:endParaRPr lang="tr-TR" dirty="0"/>
          </a:p>
          <a:p>
            <a:pPr marL="0" indent="0">
              <a:lnSpc>
                <a:spcPct val="120000"/>
              </a:lnSpc>
              <a:buNone/>
            </a:pPr>
            <a:r>
              <a:rPr lang="tr-TR" dirty="0"/>
              <a:t>* Ankara Büyük Şehir Belediyesi Spor Tesisleri</a:t>
            </a:r>
          </a:p>
          <a:p>
            <a:pPr marL="0" indent="0">
              <a:lnSpc>
                <a:spcPct val="120000"/>
              </a:lnSpc>
              <a:buNone/>
            </a:pPr>
            <a:r>
              <a:rPr lang="tr-TR" dirty="0"/>
              <a:t>* Gençlik ve Spor Bakanlığı Gençlik Merkezleri</a:t>
            </a:r>
          </a:p>
          <a:p>
            <a:pPr marL="0" indent="0">
              <a:lnSpc>
                <a:spcPct val="120000"/>
              </a:lnSpc>
              <a:buNone/>
            </a:pPr>
            <a:r>
              <a:rPr lang="tr-TR" dirty="0"/>
              <a:t>* Keçiören Belediyesi Kapalı Yüzme Havuzu</a:t>
            </a:r>
          </a:p>
          <a:p>
            <a:pPr marL="0" indent="0">
              <a:lnSpc>
                <a:spcPct val="120000"/>
              </a:lnSpc>
              <a:buNone/>
            </a:pPr>
            <a:r>
              <a:rPr lang="tr-TR" dirty="0"/>
              <a:t>* Keçiören </a:t>
            </a:r>
            <a:r>
              <a:rPr lang="tr-TR" dirty="0" smtClean="0"/>
              <a:t>Belediyesi </a:t>
            </a:r>
            <a:r>
              <a:rPr lang="tr-TR" dirty="0"/>
              <a:t>Etlik Halı Sahaları</a:t>
            </a:r>
          </a:p>
          <a:p>
            <a:pPr>
              <a:lnSpc>
                <a:spcPct val="120000"/>
              </a:lnSpc>
            </a:pPr>
            <a:endParaRPr lang="tr-TR" dirty="0"/>
          </a:p>
        </p:txBody>
      </p:sp>
    </p:spTree>
    <p:extLst>
      <p:ext uri="{BB962C8B-B14F-4D97-AF65-F5344CB8AC3E}">
        <p14:creationId xmlns:p14="http://schemas.microsoft.com/office/powerpoint/2010/main" val="379612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0C59293-3252-8649-BDE5-CFEB12861348}"/>
              </a:ext>
            </a:extLst>
          </p:cNvPr>
          <p:cNvSpPr>
            <a:spLocks noGrp="1"/>
          </p:cNvSpPr>
          <p:nvPr>
            <p:ph type="title"/>
          </p:nvPr>
        </p:nvSpPr>
        <p:spPr>
          <a:xfrm>
            <a:off x="838200" y="500061"/>
            <a:ext cx="10515600" cy="1325563"/>
          </a:xfrm>
        </p:spPr>
        <p:txBody>
          <a:bodyPr>
            <a:noAutofit/>
          </a:bodyPr>
          <a:lstStyle/>
          <a:p>
            <a:pPr marL="457200" indent="-457200">
              <a:buFont typeface="Arial" panose="020B0604020202020204" pitchFamily="34" charset="0"/>
              <a:buChar char="•"/>
            </a:pPr>
            <a:r>
              <a:rPr lang="tr-TR" sz="2800" b="1" dirty="0"/>
              <a:t>Kültürel Faaliyetler</a:t>
            </a:r>
            <a:br>
              <a:rPr lang="tr-TR" sz="2800" b="1" dirty="0"/>
            </a:br>
            <a:r>
              <a:rPr lang="tr-TR" sz="2800" dirty="0"/>
              <a:t>Tarihî kent merkezinde bulunan ASBÜ aşağıdaki </a:t>
            </a:r>
            <a:r>
              <a:rPr lang="tr-TR" sz="2800" dirty="0">
                <a:hlinkClick r:id="rId2">
                  <a:extLst>
                    <a:ext uri="{A12FA001-AC4F-418D-AE19-62706E023703}">
                      <ahyp:hlinkClr xmlns:ahyp="http://schemas.microsoft.com/office/drawing/2018/hyperlinkcolor" xmlns="" val="tx"/>
                    </a:ext>
                  </a:extLst>
                </a:hlinkClick>
              </a:rPr>
              <a:t>merkezlere</a:t>
            </a:r>
            <a:r>
              <a:rPr lang="tr-TR" sz="2800" dirty="0"/>
              <a:t> yürüme mesafesindedir.</a:t>
            </a:r>
            <a:br>
              <a:rPr lang="tr-TR" sz="2800" dirty="0"/>
            </a:br>
            <a:endParaRPr lang="tr-TR" sz="2800" dirty="0"/>
          </a:p>
        </p:txBody>
      </p:sp>
      <p:sp>
        <p:nvSpPr>
          <p:cNvPr id="3" name="İçerik Yer Tutucusu 2">
            <a:extLst>
              <a:ext uri="{FF2B5EF4-FFF2-40B4-BE49-F238E27FC236}">
                <a16:creationId xmlns:a16="http://schemas.microsoft.com/office/drawing/2014/main" xmlns="" id="{76AA612A-A647-BD47-AB07-3678DCC80591}"/>
              </a:ext>
            </a:extLst>
          </p:cNvPr>
          <p:cNvSpPr>
            <a:spLocks noGrp="1"/>
          </p:cNvSpPr>
          <p:nvPr>
            <p:ph idx="1"/>
          </p:nvPr>
        </p:nvSpPr>
        <p:spPr>
          <a:xfrm>
            <a:off x="435935" y="1900053"/>
            <a:ext cx="11557590" cy="4011650"/>
          </a:xfrm>
          <a:ln>
            <a:solidFill>
              <a:schemeClr val="accent1"/>
            </a:solidFill>
          </a:ln>
        </p:spPr>
        <p:txBody>
          <a:bodyPr numCol="2">
            <a:normAutofit/>
          </a:bodyPr>
          <a:lstStyle/>
          <a:p>
            <a:pPr marL="0" indent="0">
              <a:buNone/>
            </a:pPr>
            <a:r>
              <a:rPr lang="tr-TR" sz="2000" dirty="0"/>
              <a:t>➤ Etnografya Müzesi,</a:t>
            </a:r>
          </a:p>
          <a:p>
            <a:pPr marL="0" indent="0">
              <a:buNone/>
            </a:pPr>
            <a:r>
              <a:rPr lang="tr-TR" sz="2000" dirty="0"/>
              <a:t>➤ Roma Hamamı,</a:t>
            </a:r>
          </a:p>
          <a:p>
            <a:pPr marL="0" indent="0">
              <a:buNone/>
            </a:pPr>
            <a:r>
              <a:rPr lang="tr-TR" sz="2000" dirty="0"/>
              <a:t>➤ PTT Pul Müzesi,</a:t>
            </a:r>
          </a:p>
          <a:p>
            <a:pPr marL="0" indent="0">
              <a:buNone/>
            </a:pPr>
            <a:r>
              <a:rPr lang="tr-TR" sz="2000" dirty="0"/>
              <a:t>➤ Ankara Kalesi,</a:t>
            </a:r>
          </a:p>
          <a:p>
            <a:pPr marL="0" indent="0">
              <a:buNone/>
            </a:pPr>
            <a:r>
              <a:rPr lang="tr-TR" sz="2000" dirty="0"/>
              <a:t>➤ Tarihî Hacı Bayramı Veli Camii ve çevresi,</a:t>
            </a:r>
          </a:p>
          <a:p>
            <a:pPr marL="0" indent="0">
              <a:buNone/>
            </a:pPr>
            <a:r>
              <a:rPr lang="tr-TR" sz="2000" dirty="0"/>
              <a:t>➤ İlk Meclis (Kurtuluş Savaşı Müzesi),</a:t>
            </a:r>
          </a:p>
          <a:p>
            <a:pPr marL="0" indent="0">
              <a:buNone/>
            </a:pPr>
            <a:r>
              <a:rPr lang="tr-TR" sz="2000" dirty="0"/>
              <a:t>➤ Cumhuriyet Müzesi (II. Meclis)</a:t>
            </a:r>
          </a:p>
          <a:p>
            <a:pPr marL="0" indent="0">
              <a:buNone/>
            </a:pPr>
            <a:r>
              <a:rPr lang="tr-TR" sz="2000" dirty="0"/>
              <a:t>➤ Anadolu Medeniyetler Müzesi</a:t>
            </a:r>
          </a:p>
          <a:p>
            <a:pPr marL="0" indent="0">
              <a:buNone/>
            </a:pPr>
            <a:r>
              <a:rPr lang="tr-TR" sz="2000" dirty="0"/>
              <a:t>➤ Ulucanlar Müzesi</a:t>
            </a:r>
          </a:p>
          <a:p>
            <a:pPr marL="0" indent="0">
              <a:buNone/>
            </a:pPr>
            <a:r>
              <a:rPr lang="tr-TR" sz="2000" dirty="0"/>
              <a:t>➤ Devlet Resim ve Heykel Müzesi</a:t>
            </a:r>
          </a:p>
          <a:p>
            <a:pPr marL="0" indent="0">
              <a:buNone/>
            </a:pPr>
            <a:r>
              <a:rPr lang="tr-TR" sz="2000" dirty="0"/>
              <a:t>➤ Millî Mücadele ve Atatürk Konutu Vagonu TCDD Gar</a:t>
            </a:r>
          </a:p>
          <a:p>
            <a:pPr marL="0" indent="0">
              <a:buNone/>
            </a:pPr>
            <a:r>
              <a:rPr lang="tr-TR" sz="2000" dirty="0"/>
              <a:t>➤ T.C. Ziraat Bankası Müzesi</a:t>
            </a:r>
          </a:p>
          <a:p>
            <a:pPr marL="0" indent="0">
              <a:buNone/>
            </a:pPr>
            <a:r>
              <a:rPr lang="tr-TR" sz="2000" dirty="0"/>
              <a:t>➤ TCDD Müzesi ve Sanat Galerisi</a:t>
            </a:r>
          </a:p>
          <a:p>
            <a:pPr marL="0" indent="0">
              <a:buNone/>
            </a:pPr>
            <a:r>
              <a:rPr lang="tr-TR" sz="2000" dirty="0"/>
              <a:t>➤ Suluhan</a:t>
            </a:r>
          </a:p>
          <a:p>
            <a:pPr marL="0" indent="0">
              <a:buNone/>
            </a:pPr>
            <a:r>
              <a:rPr lang="tr-TR" sz="2000" dirty="0"/>
              <a:t>➤ Gençlik Parkı Gençlik Merkezi</a:t>
            </a:r>
          </a:p>
          <a:p>
            <a:pPr marL="0" indent="0">
              <a:buNone/>
            </a:pPr>
            <a:r>
              <a:rPr lang="tr-TR" sz="2000" dirty="0"/>
              <a:t>➤ Gençlik Parkı</a:t>
            </a:r>
          </a:p>
          <a:p>
            <a:pPr marL="0" indent="0">
              <a:buNone/>
            </a:pPr>
            <a:r>
              <a:rPr lang="tr-TR" sz="2000" dirty="0"/>
              <a:t>➤ Devlet Tiyatrosu</a:t>
            </a:r>
          </a:p>
          <a:p>
            <a:pPr marL="0" indent="0">
              <a:buNone/>
            </a:pPr>
            <a:r>
              <a:rPr lang="tr-TR" sz="2000" dirty="0"/>
              <a:t>➤ Devlet Opera ve Balesi</a:t>
            </a:r>
          </a:p>
          <a:p>
            <a:pPr marL="0" indent="0">
              <a:buNone/>
            </a:pPr>
            <a:r>
              <a:rPr lang="tr-TR" sz="2000" dirty="0"/>
              <a:t>➤ Tarihî Tiyatrolar (Küçük Tiyatro, Büyük Tiyatro)</a:t>
            </a:r>
          </a:p>
          <a:p>
            <a:endParaRPr lang="tr-TR" sz="2000" dirty="0"/>
          </a:p>
        </p:txBody>
      </p:sp>
    </p:spTree>
    <p:extLst>
      <p:ext uri="{BB962C8B-B14F-4D97-AF65-F5344CB8AC3E}">
        <p14:creationId xmlns:p14="http://schemas.microsoft.com/office/powerpoint/2010/main" val="4054557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43" y="921414"/>
            <a:ext cx="10515600" cy="1325563"/>
          </a:xfrm>
        </p:spPr>
        <p:txBody>
          <a:bodyPr>
            <a:noAutofit/>
          </a:bodyPr>
          <a:lstStyle/>
          <a:p>
            <a:pPr marL="285750" indent="-285750">
              <a:buFont typeface="Arial" panose="020B0604020202020204" pitchFamily="34" charset="0"/>
              <a:buChar char="•"/>
            </a:pPr>
            <a:r>
              <a:rPr lang="tr-TR" sz="2400" b="1" dirty="0"/>
              <a:t>Öğrenci Toplulukları</a:t>
            </a:r>
            <a:r>
              <a:rPr lang="tr-TR" sz="2000" b="1" dirty="0"/>
              <a:t> </a:t>
            </a:r>
            <a:br>
              <a:rPr lang="tr-TR" sz="2000" b="1" dirty="0"/>
            </a:br>
            <a:r>
              <a:rPr lang="tr-TR" sz="2000" b="1" dirty="0" smtClean="0"/>
              <a:t/>
            </a:r>
            <a:br>
              <a:rPr lang="tr-TR" sz="2000" b="1" dirty="0" smtClean="0"/>
            </a:br>
            <a:r>
              <a:rPr lang="tr-TR" sz="2000" dirty="0" smtClean="0"/>
              <a:t>Üniversitemizde </a:t>
            </a:r>
            <a:r>
              <a:rPr lang="tr-TR" sz="2000" dirty="0"/>
              <a:t>faaliyet gösteren öğrenci toplulukları tüm öğrencilerimizin boş zamanlarını verimli bir şekilde değerlendirmelerini; eğitim-öğretim dışında kalan zamanlarını mesleki, bilimsel, sosyal, sanatsal, kültürel ve sportif etkinlikler düzenlemelerini ve bu faaliyetlere katılmalarını sağlamayı hedeflemektedir. </a:t>
            </a:r>
            <a:endParaRPr lang="tr-TR" sz="2000" b="1" dirty="0"/>
          </a:p>
        </p:txBody>
      </p:sp>
      <p:sp>
        <p:nvSpPr>
          <p:cNvPr id="3" name="İçerik Yer Tutucusu 2"/>
          <p:cNvSpPr>
            <a:spLocks noGrp="1"/>
          </p:cNvSpPr>
          <p:nvPr>
            <p:ph idx="1"/>
          </p:nvPr>
        </p:nvSpPr>
        <p:spPr>
          <a:xfrm>
            <a:off x="721243" y="2968488"/>
            <a:ext cx="10515600" cy="2690192"/>
          </a:xfrm>
        </p:spPr>
        <p:txBody>
          <a:bodyPr numCol="2">
            <a:normAutofit/>
          </a:bodyPr>
          <a:lstStyle/>
          <a:p>
            <a:pPr>
              <a:buFont typeface="Wingdings" pitchFamily="2" charset="2"/>
              <a:buChar char="v"/>
            </a:pPr>
            <a:r>
              <a:rPr lang="tr-TR" sz="1800" dirty="0"/>
              <a:t>Edebiyat Topluluğu </a:t>
            </a:r>
          </a:p>
          <a:p>
            <a:pPr>
              <a:buFont typeface="Wingdings" pitchFamily="2" charset="2"/>
              <a:buChar char="v"/>
            </a:pPr>
            <a:r>
              <a:rPr lang="tr-TR" sz="1800" dirty="0"/>
              <a:t>Sosyal Sahne Öğrenci Topluluğu</a:t>
            </a:r>
          </a:p>
          <a:p>
            <a:pPr>
              <a:buFont typeface="Wingdings" pitchFamily="2" charset="2"/>
              <a:buChar char="v"/>
            </a:pPr>
            <a:r>
              <a:rPr lang="tr-TR" sz="1800" dirty="0"/>
              <a:t>ASBÜ Müzik Topluluğu</a:t>
            </a:r>
          </a:p>
          <a:p>
            <a:pPr>
              <a:buFont typeface="Wingdings" pitchFamily="2" charset="2"/>
              <a:buChar char="v"/>
            </a:pPr>
            <a:r>
              <a:rPr lang="tr-TR" sz="1800" dirty="0"/>
              <a:t> Uluslararası Sosyal Bilimler Topluluğu</a:t>
            </a:r>
          </a:p>
          <a:p>
            <a:pPr>
              <a:buFont typeface="Wingdings" pitchFamily="2" charset="2"/>
              <a:buChar char="v"/>
            </a:pPr>
            <a:r>
              <a:rPr lang="tr-TR" sz="1800" dirty="0"/>
              <a:t> İTOPYA iletişim Topluluğu</a:t>
            </a:r>
          </a:p>
          <a:p>
            <a:pPr>
              <a:buFont typeface="Wingdings" pitchFamily="2" charset="2"/>
              <a:buChar char="v"/>
            </a:pPr>
            <a:r>
              <a:rPr lang="tr-TR" sz="1800" dirty="0"/>
              <a:t>Genç Kızılay Topluluğu</a:t>
            </a:r>
          </a:p>
          <a:p>
            <a:pPr>
              <a:buFont typeface="Wingdings" pitchFamily="2" charset="2"/>
              <a:buChar char="v"/>
            </a:pPr>
            <a:r>
              <a:rPr lang="tr-TR" sz="1800" dirty="0"/>
              <a:t>ASBÜ Spor Topluluğu</a:t>
            </a:r>
          </a:p>
          <a:p>
            <a:pPr>
              <a:buFont typeface="Wingdings" pitchFamily="2" charset="2"/>
              <a:buChar char="v"/>
            </a:pPr>
            <a:r>
              <a:rPr lang="tr-TR" sz="1800" dirty="0"/>
              <a:t>Gezi ve Doğa Topluluğu Sosyal Sahne Topluluğu</a:t>
            </a:r>
          </a:p>
          <a:p>
            <a:pPr>
              <a:buFont typeface="Wingdings" pitchFamily="2" charset="2"/>
              <a:buChar char="v"/>
            </a:pPr>
            <a:r>
              <a:rPr lang="tr-TR" sz="1800" dirty="0" err="1"/>
              <a:t>FilmASBÜ</a:t>
            </a:r>
            <a:r>
              <a:rPr lang="tr-TR" sz="1800" dirty="0"/>
              <a:t> Topluluğu</a:t>
            </a:r>
          </a:p>
          <a:p>
            <a:pPr>
              <a:buFont typeface="Wingdings" pitchFamily="2" charset="2"/>
              <a:buChar char="v"/>
            </a:pPr>
            <a:r>
              <a:rPr lang="tr-TR" sz="1800" dirty="0"/>
              <a:t>Afrika Çalışmaları Topluluğu</a:t>
            </a:r>
          </a:p>
          <a:p>
            <a:pPr>
              <a:buFont typeface="Wingdings" pitchFamily="2" charset="2"/>
              <a:buChar char="v"/>
            </a:pPr>
            <a:r>
              <a:rPr lang="tr-TR" sz="1800" dirty="0"/>
              <a:t>Uluslararası İlişkiler ve Diplomatik Araştırmalar Topluluğu </a:t>
            </a:r>
          </a:p>
          <a:p>
            <a:pPr>
              <a:buFont typeface="Wingdings" pitchFamily="2" charset="2"/>
              <a:buChar char="v"/>
            </a:pPr>
            <a:r>
              <a:rPr lang="tr-TR" sz="1800" dirty="0"/>
              <a:t>ASBÜ Havacılık Topluluğu</a:t>
            </a:r>
          </a:p>
          <a:p>
            <a:pPr marL="0" indent="0">
              <a:buNone/>
            </a:pPr>
            <a:r>
              <a:rPr lang="tr-TR" sz="1800" dirty="0"/>
              <a:t>(</a:t>
            </a:r>
            <a:r>
              <a:rPr lang="tr-TR" sz="1800" dirty="0">
                <a:hlinkClick r:id="rId2"/>
              </a:rPr>
              <a:t>https://sksdb.asbu.edu.tr/tr/ogrenci-topluluklari-11</a:t>
            </a:r>
            <a:r>
              <a:rPr lang="tr-TR" sz="1800" dirty="0"/>
              <a:t>) </a:t>
            </a:r>
          </a:p>
          <a:p>
            <a:endParaRPr lang="tr-TR" sz="1800" dirty="0"/>
          </a:p>
        </p:txBody>
      </p:sp>
    </p:spTree>
    <p:extLst>
      <p:ext uri="{BB962C8B-B14F-4D97-AF65-F5344CB8AC3E}">
        <p14:creationId xmlns:p14="http://schemas.microsoft.com/office/powerpoint/2010/main" val="204584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xmlns="" id="{5A292AEA-2528-46C0-B426-95822B6141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xmlns="" id="{D8B7B198-E4DF-43CD-AD8C-199884323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1" name="Freeform: Shape 30">
            <a:extLst>
              <a:ext uri="{FF2B5EF4-FFF2-40B4-BE49-F238E27FC236}">
                <a16:creationId xmlns:a16="http://schemas.microsoft.com/office/drawing/2014/main" xmlns="" id="{2BE67753-EA0E-4819-8D22-0B6600CF72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xmlns="" id="{D76D63AC-0421-45EC-B383-E79A61A78C6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303402" y="3985"/>
            <a:ext cx="10714370" cy="6858000"/>
            <a:chOff x="1303402" y="36937"/>
            <a:chExt cx="10714370" cy="6858000"/>
          </a:xfrm>
          <a:solidFill>
            <a:schemeClr val="bg1">
              <a:alpha val="30000"/>
            </a:schemeClr>
          </a:solidFill>
        </p:grpSpPr>
        <p:sp>
          <p:nvSpPr>
            <p:cNvPr id="24" name="Freeform: Shape 33">
              <a:extLst>
                <a:ext uri="{FF2B5EF4-FFF2-40B4-BE49-F238E27FC236}">
                  <a16:creationId xmlns:a16="http://schemas.microsoft.com/office/drawing/2014/main" xmlns="" id="{B997A32E-7032-4107-9C8B-99DB59EDD5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34">
              <a:extLst>
                <a:ext uri="{FF2B5EF4-FFF2-40B4-BE49-F238E27FC236}">
                  <a16:creationId xmlns:a16="http://schemas.microsoft.com/office/drawing/2014/main" xmlns="" id="{943BB27F-1470-42CA-91FF-D94BC691C8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59467" y="36937"/>
              <a:ext cx="10358305"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35">
              <a:extLst>
                <a:ext uri="{FF2B5EF4-FFF2-40B4-BE49-F238E27FC236}">
                  <a16:creationId xmlns:a16="http://schemas.microsoft.com/office/drawing/2014/main" xmlns="" id="{E997B002-17FD-47B3-A06A-76802FE15C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xmlns="" id="{E401EA35-9D2E-43B7-860F-EBB8A6C3E0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37">
              <a:extLst>
                <a:ext uri="{FF2B5EF4-FFF2-40B4-BE49-F238E27FC236}">
                  <a16:creationId xmlns:a16="http://schemas.microsoft.com/office/drawing/2014/main" xmlns="" id="{F8C44827-3D81-4FF9-B4A5-5650D1B20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38">
              <a:extLst>
                <a:ext uri="{FF2B5EF4-FFF2-40B4-BE49-F238E27FC236}">
                  <a16:creationId xmlns:a16="http://schemas.microsoft.com/office/drawing/2014/main" xmlns="" id="{F613D97F-F6DF-4D32-AD91-209A80E7A23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xmlns="" id="{82B0ED5C-927D-4C5F-8F27-1B403820B9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Başlık 1">
            <a:extLst>
              <a:ext uri="{FF2B5EF4-FFF2-40B4-BE49-F238E27FC236}">
                <a16:creationId xmlns:a16="http://schemas.microsoft.com/office/drawing/2014/main" xmlns="" id="{389E1ECE-76B0-5549-BCD6-C7A3ABDA3E64}"/>
              </a:ext>
            </a:extLst>
          </p:cNvPr>
          <p:cNvSpPr>
            <a:spLocks noGrp="1"/>
          </p:cNvSpPr>
          <p:nvPr>
            <p:ph type="title"/>
          </p:nvPr>
        </p:nvSpPr>
        <p:spPr>
          <a:xfrm>
            <a:off x="3327711" y="575723"/>
            <a:ext cx="5186842" cy="2387918"/>
          </a:xfrm>
        </p:spPr>
        <p:txBody>
          <a:bodyPr vert="horz" lIns="91440" tIns="45720" rIns="91440" bIns="45720" rtlCol="0" anchor="b">
            <a:normAutofit/>
          </a:bodyPr>
          <a:lstStyle/>
          <a:p>
            <a:pPr algn="ctr"/>
            <a:r>
              <a:rPr lang="en-US" sz="5400" b="1" kern="1200" dirty="0" err="1">
                <a:solidFill>
                  <a:schemeClr val="tx2"/>
                </a:solidFill>
                <a:latin typeface="+mj-lt"/>
                <a:ea typeface="+mj-ea"/>
                <a:cs typeface="+mj-cs"/>
              </a:rPr>
              <a:t>Hepiniz</a:t>
            </a:r>
            <a:r>
              <a:rPr lang="en-US" sz="5400" b="1" kern="1200" dirty="0">
                <a:solidFill>
                  <a:schemeClr val="tx2"/>
                </a:solidFill>
                <a:latin typeface="+mj-lt"/>
                <a:ea typeface="+mj-ea"/>
                <a:cs typeface="+mj-cs"/>
              </a:rPr>
              <a:t/>
            </a:r>
            <a:br>
              <a:rPr lang="en-US" sz="5400" b="1" kern="1200" dirty="0">
                <a:solidFill>
                  <a:schemeClr val="tx2"/>
                </a:solidFill>
                <a:latin typeface="+mj-lt"/>
                <a:ea typeface="+mj-ea"/>
                <a:cs typeface="+mj-cs"/>
              </a:rPr>
            </a:br>
            <a:r>
              <a:rPr lang="en-US" sz="5400" b="1" kern="1200" dirty="0" err="1">
                <a:solidFill>
                  <a:schemeClr val="tx2"/>
                </a:solidFill>
                <a:latin typeface="+mj-lt"/>
                <a:ea typeface="+mj-ea"/>
                <a:cs typeface="+mj-cs"/>
              </a:rPr>
              <a:t>Hoş</a:t>
            </a:r>
            <a:r>
              <a:rPr lang="en-US" sz="5400" b="1" kern="1200" dirty="0">
                <a:solidFill>
                  <a:schemeClr val="tx2"/>
                </a:solidFill>
                <a:latin typeface="+mj-lt"/>
                <a:ea typeface="+mj-ea"/>
                <a:cs typeface="+mj-cs"/>
              </a:rPr>
              <a:t> </a:t>
            </a:r>
            <a:r>
              <a:rPr lang="en-US" sz="5400" b="1" kern="1200" dirty="0" err="1">
                <a:solidFill>
                  <a:schemeClr val="tx2"/>
                </a:solidFill>
                <a:latin typeface="+mj-lt"/>
                <a:ea typeface="+mj-ea"/>
                <a:cs typeface="+mj-cs"/>
              </a:rPr>
              <a:t>Geldiniz</a:t>
            </a:r>
            <a:r>
              <a:rPr lang="en-US" sz="5400" b="1" kern="1200" dirty="0">
                <a:solidFill>
                  <a:schemeClr val="tx2"/>
                </a:solidFill>
                <a:latin typeface="+mj-lt"/>
                <a:ea typeface="+mj-ea"/>
                <a:cs typeface="+mj-cs"/>
              </a:rPr>
              <a:t>!</a:t>
            </a:r>
          </a:p>
        </p:txBody>
      </p:sp>
      <p:sp>
        <p:nvSpPr>
          <p:cNvPr id="3" name="İçerik Yer Tutucusu 2">
            <a:extLst>
              <a:ext uri="{FF2B5EF4-FFF2-40B4-BE49-F238E27FC236}">
                <a16:creationId xmlns:a16="http://schemas.microsoft.com/office/drawing/2014/main" xmlns="" id="{B06BB889-A9B5-F847-9333-61E59D24BC5C}"/>
              </a:ext>
            </a:extLst>
          </p:cNvPr>
          <p:cNvSpPr>
            <a:spLocks noGrp="1"/>
          </p:cNvSpPr>
          <p:nvPr>
            <p:ph idx="1"/>
          </p:nvPr>
        </p:nvSpPr>
        <p:spPr>
          <a:xfrm>
            <a:off x="1675434" y="3277150"/>
            <a:ext cx="9376632" cy="1420787"/>
          </a:xfrm>
        </p:spPr>
        <p:txBody>
          <a:bodyPr vert="horz" lIns="91440" tIns="45720" rIns="91440" bIns="45720" rtlCol="0">
            <a:normAutofit lnSpcReduction="10000"/>
          </a:bodyPr>
          <a:lstStyle/>
          <a:p>
            <a:pPr marL="0" indent="0" algn="ctr">
              <a:buNone/>
            </a:pPr>
            <a:r>
              <a:rPr lang="en-US" sz="4800" kern="1200" dirty="0" err="1">
                <a:solidFill>
                  <a:schemeClr val="tx2"/>
                </a:solidFill>
                <a:latin typeface="+mn-lt"/>
                <a:ea typeface="+mn-ea"/>
                <a:cs typeface="+mn-cs"/>
              </a:rPr>
              <a:t>Güzel</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ve</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verimli</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bir</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dönem</a:t>
            </a:r>
            <a:r>
              <a:rPr lang="en-US" sz="4800" kern="1200" dirty="0">
                <a:solidFill>
                  <a:schemeClr val="tx2"/>
                </a:solidFill>
                <a:latin typeface="+mn-lt"/>
                <a:ea typeface="+mn-ea"/>
                <a:cs typeface="+mn-cs"/>
              </a:rPr>
              <a:t> </a:t>
            </a:r>
            <a:r>
              <a:rPr lang="en-US" sz="4800" kern="1200" dirty="0" err="1" smtClean="0">
                <a:solidFill>
                  <a:schemeClr val="tx2"/>
                </a:solidFill>
                <a:latin typeface="+mn-lt"/>
                <a:ea typeface="+mn-ea"/>
                <a:cs typeface="+mn-cs"/>
              </a:rPr>
              <a:t>dileğiyle</a:t>
            </a:r>
            <a:endParaRPr lang="en-US" sz="4800" kern="1200" dirty="0" smtClean="0">
              <a:solidFill>
                <a:schemeClr val="tx2"/>
              </a:solidFill>
              <a:latin typeface="+mn-lt"/>
              <a:ea typeface="+mn-ea"/>
              <a:cs typeface="+mn-cs"/>
            </a:endParaRPr>
          </a:p>
          <a:p>
            <a:pPr marL="0" indent="0" algn="ctr">
              <a:buNone/>
            </a:pPr>
            <a:r>
              <a:rPr lang="ja-JP" altLang="en-US" sz="4800" dirty="0" smtClean="0">
                <a:solidFill>
                  <a:schemeClr val="tx2"/>
                </a:solidFill>
              </a:rPr>
              <a:t>頑張ってください！</a:t>
            </a:r>
            <a:endParaRPr lang="en-US" sz="4800" kern="1200" dirty="0">
              <a:solidFill>
                <a:schemeClr val="tx2"/>
              </a:solidFill>
              <a:latin typeface="+mn-lt"/>
              <a:ea typeface="+mn-ea"/>
              <a:cs typeface="+mn-cs"/>
            </a:endParaRPr>
          </a:p>
        </p:txBody>
      </p:sp>
      <p:grpSp>
        <p:nvGrpSpPr>
          <p:cNvPr id="42" name="Group 41">
            <a:extLst>
              <a:ext uri="{FF2B5EF4-FFF2-40B4-BE49-F238E27FC236}">
                <a16:creationId xmlns:a16="http://schemas.microsoft.com/office/drawing/2014/main" xmlns="" id="{87F87F1B-42BA-4AC7-A4E2-41544DDB2CE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05" y="-4155"/>
            <a:ext cx="2514948" cy="2174333"/>
            <a:chOff x="-305" y="-4155"/>
            <a:chExt cx="2514948" cy="2174333"/>
          </a:xfrm>
        </p:grpSpPr>
        <p:sp>
          <p:nvSpPr>
            <p:cNvPr id="43" name="Freeform: Shape 42">
              <a:extLst>
                <a:ext uri="{FF2B5EF4-FFF2-40B4-BE49-F238E27FC236}">
                  <a16:creationId xmlns:a16="http://schemas.microsoft.com/office/drawing/2014/main" xmlns="" id="{68B53067-4E48-4E71-A6A9-A8CAABAFBF6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xmlns="" id="{06D1A0D3-4BB8-41D9-9CE7-2884C83F44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xmlns="" id="{81E20F06-3B09-4B89-A36B-AB8BFBCCA5D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6" name="Freeform: Shape 45">
              <a:extLst>
                <a:ext uri="{FF2B5EF4-FFF2-40B4-BE49-F238E27FC236}">
                  <a16:creationId xmlns:a16="http://schemas.microsoft.com/office/drawing/2014/main" xmlns="" id="{DAE6C3D7-7D5B-4926-877D-45F117BB6B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xmlns="" id="{967346A5-7569-4F15-AB5D-BE3DADF192C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10800000">
            <a:off x="9685727" y="4683666"/>
            <a:ext cx="2514948" cy="2174333"/>
            <a:chOff x="-305" y="-4155"/>
            <a:chExt cx="2514948" cy="2174333"/>
          </a:xfrm>
        </p:grpSpPr>
        <p:sp>
          <p:nvSpPr>
            <p:cNvPr id="49" name="Freeform: Shape 48">
              <a:extLst>
                <a:ext uri="{FF2B5EF4-FFF2-40B4-BE49-F238E27FC236}">
                  <a16:creationId xmlns:a16="http://schemas.microsoft.com/office/drawing/2014/main" xmlns="" id="{E1951533-A568-4765-AB1F-F71D9AFDE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xmlns="" id="{A7214F52-4F3F-4C96-A62E-F1401D6C04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xmlns="" id="{023146A1-291C-4FA0-AB5B-EB04D42398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2" name="Freeform: Shape 51">
              <a:extLst>
                <a:ext uri="{FF2B5EF4-FFF2-40B4-BE49-F238E27FC236}">
                  <a16:creationId xmlns:a16="http://schemas.microsoft.com/office/drawing/2014/main" xmlns="" id="{62977932-2B03-4899-8306-5002CEE68E2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İçerik Yer Tutucusu 2">
            <a:extLst>
              <a:ext uri="{FF2B5EF4-FFF2-40B4-BE49-F238E27FC236}">
                <a16:creationId xmlns:a16="http://schemas.microsoft.com/office/drawing/2014/main" xmlns="" id="{886DA3EE-7F65-C34F-A1BC-B872F0ED3DEF}"/>
              </a:ext>
            </a:extLst>
          </p:cNvPr>
          <p:cNvSpPr txBox="1">
            <a:spLocks/>
          </p:cNvSpPr>
          <p:nvPr/>
        </p:nvSpPr>
        <p:spPr>
          <a:xfrm>
            <a:off x="6810334" y="5305473"/>
            <a:ext cx="4827782" cy="119906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US" sz="4000" dirty="0" smtClean="0">
                <a:solidFill>
                  <a:schemeClr val="tx2"/>
                </a:solidFill>
              </a:rPr>
              <a:t>JMT </a:t>
            </a:r>
            <a:r>
              <a:rPr lang="en-US" sz="4000" dirty="0" err="1" smtClean="0">
                <a:solidFill>
                  <a:schemeClr val="tx2"/>
                </a:solidFill>
              </a:rPr>
              <a:t>Bölüm</a:t>
            </a:r>
            <a:r>
              <a:rPr lang="en-US" sz="4000" dirty="0" smtClean="0">
                <a:solidFill>
                  <a:schemeClr val="tx2"/>
                </a:solidFill>
              </a:rPr>
              <a:t> </a:t>
            </a:r>
            <a:r>
              <a:rPr lang="en-US" sz="4000" dirty="0" err="1">
                <a:solidFill>
                  <a:schemeClr val="tx2"/>
                </a:solidFill>
              </a:rPr>
              <a:t>Başkanlığı</a:t>
            </a:r>
            <a:endParaRPr lang="en-US" sz="4000" dirty="0">
              <a:solidFill>
                <a:schemeClr val="tx2"/>
              </a:solidFill>
            </a:endParaRPr>
          </a:p>
          <a:p>
            <a:pPr marL="0" indent="0" algn="r">
              <a:buFont typeface="Arial" panose="020B0604020202020204" pitchFamily="34" charset="0"/>
              <a:buNone/>
            </a:pPr>
            <a:r>
              <a:rPr lang="en-US" sz="4000" dirty="0">
                <a:solidFill>
                  <a:schemeClr val="tx2"/>
                </a:solidFill>
              </a:rPr>
              <a:t>2021-2022 </a:t>
            </a:r>
          </a:p>
          <a:p>
            <a:pPr marL="0" indent="0" algn="ctr">
              <a:buFont typeface="Arial" panose="020B0604020202020204" pitchFamily="34" charset="0"/>
              <a:buNone/>
            </a:pPr>
            <a:endParaRPr lang="en-US" sz="4000" dirty="0">
              <a:solidFill>
                <a:schemeClr val="tx2"/>
              </a:solidFill>
            </a:endParaRPr>
          </a:p>
        </p:txBody>
      </p:sp>
    </p:spTree>
    <p:extLst>
      <p:ext uri="{BB962C8B-B14F-4D97-AF65-F5344CB8AC3E}">
        <p14:creationId xmlns:p14="http://schemas.microsoft.com/office/powerpoint/2010/main" val="158964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1636" y="482128"/>
            <a:ext cx="10747512" cy="1569956"/>
          </a:xfrm>
          <a:solidFill>
            <a:schemeClr val="accent2">
              <a:lumMod val="20000"/>
              <a:lumOff val="80000"/>
            </a:schemeClr>
          </a:solidFill>
        </p:spPr>
        <p:txBody>
          <a:bodyPr>
            <a:normAutofit fontScale="90000"/>
          </a:bodyPr>
          <a:lstStyle/>
          <a:p>
            <a:pPr algn="ctr"/>
            <a:r>
              <a:rPr lang="tr-TR" dirty="0">
                <a:hlinkClick r:id="rId2">
                  <a:extLst>
                    <a:ext uri="{A12FA001-AC4F-418D-AE19-62706E023703}">
                      <ahyp:hlinkClr xmlns:ahyp="http://schemas.microsoft.com/office/drawing/2018/hyperlinkcolor" xmlns="" val="tx"/>
                    </a:ext>
                  </a:extLst>
                </a:hlinkClick>
              </a:rPr>
              <a:t/>
            </a:r>
            <a:br>
              <a:rPr lang="tr-TR" dirty="0">
                <a:hlinkClick r:id="rId2">
                  <a:extLst>
                    <a:ext uri="{A12FA001-AC4F-418D-AE19-62706E023703}">
                      <ahyp:hlinkClr xmlns:ahyp="http://schemas.microsoft.com/office/drawing/2018/hyperlinkcolor" xmlns="" val="tx"/>
                    </a:ext>
                  </a:extLst>
                </a:hlinkClick>
              </a:rPr>
            </a:br>
            <a:r>
              <a:rPr lang="tr-TR" b="1" dirty="0" smtClean="0"/>
              <a:t>Japonca Mütercim ve Tercümanlık Bölümü</a:t>
            </a:r>
            <a:r>
              <a:rPr lang="tr-TR" b="1" dirty="0"/>
              <a:t/>
            </a:r>
            <a:br>
              <a:rPr lang="tr-TR" b="1" dirty="0"/>
            </a:br>
            <a:r>
              <a:rPr lang="tr-TR" b="1" dirty="0"/>
              <a:t>Öğretim Kadrosu</a:t>
            </a:r>
            <a:br>
              <a:rPr lang="tr-TR" b="1" dirty="0"/>
            </a:br>
            <a:endParaRPr lang="tr-TR" dirty="0"/>
          </a:p>
        </p:txBody>
      </p:sp>
      <p:sp>
        <p:nvSpPr>
          <p:cNvPr id="3" name="İçerik Yer Tutucusu 2"/>
          <p:cNvSpPr>
            <a:spLocks noGrp="1"/>
          </p:cNvSpPr>
          <p:nvPr>
            <p:ph sz="half" idx="2"/>
          </p:nvPr>
        </p:nvSpPr>
        <p:spPr>
          <a:xfrm>
            <a:off x="408809" y="2625801"/>
            <a:ext cx="11783191" cy="2582303"/>
          </a:xfrm>
          <a:noFill/>
        </p:spPr>
        <p:txBody>
          <a:bodyPr numCol="2">
            <a:noAutofit/>
          </a:bodyPr>
          <a:lstStyle/>
          <a:p>
            <a:r>
              <a:rPr lang="tr-TR" sz="2400" dirty="0" smtClean="0">
                <a:solidFill>
                  <a:schemeClr val="tx1"/>
                </a:solidFill>
              </a:rPr>
              <a:t>Dr. </a:t>
            </a:r>
            <a:r>
              <a:rPr lang="tr-TR" sz="2400" dirty="0" err="1" smtClean="0">
                <a:solidFill>
                  <a:schemeClr val="tx1"/>
                </a:solidFill>
              </a:rPr>
              <a:t>Öğr</a:t>
            </a:r>
            <a:r>
              <a:rPr lang="tr-TR" sz="2400" dirty="0" smtClean="0">
                <a:solidFill>
                  <a:schemeClr val="tx1"/>
                </a:solidFill>
              </a:rPr>
              <a:t>. Üyesi Nurullah SAT ( Dekan Yrd., Bölüm Başkanı)</a:t>
            </a:r>
          </a:p>
          <a:p>
            <a:r>
              <a:rPr lang="tr-TR" sz="2400" dirty="0" smtClean="0"/>
              <a:t>Dr. </a:t>
            </a:r>
            <a:r>
              <a:rPr lang="tr-TR" sz="2400" dirty="0" err="1" smtClean="0"/>
              <a:t>Öğr</a:t>
            </a:r>
            <a:r>
              <a:rPr lang="tr-TR" sz="2400" dirty="0" smtClean="0"/>
              <a:t>. Üyesi Ayşe Nur DALKIRAN</a:t>
            </a:r>
          </a:p>
          <a:p>
            <a:r>
              <a:rPr lang="tr-TR" sz="2400" dirty="0" smtClean="0"/>
              <a:t>Dr. </a:t>
            </a:r>
            <a:r>
              <a:rPr lang="tr-TR" sz="2400" dirty="0" err="1" smtClean="0"/>
              <a:t>Öğr</a:t>
            </a:r>
            <a:r>
              <a:rPr lang="tr-TR" sz="2400" dirty="0" smtClean="0"/>
              <a:t>. Gör. </a:t>
            </a:r>
            <a:r>
              <a:rPr lang="tr-TR" sz="2400" dirty="0" err="1" smtClean="0"/>
              <a:t>Higashitotsu</a:t>
            </a:r>
            <a:r>
              <a:rPr lang="tr-TR" sz="2400" smtClean="0"/>
              <a:t> KUTLUK </a:t>
            </a:r>
            <a:endParaRPr lang="tr-TR" sz="2400" dirty="0" smtClean="0"/>
          </a:p>
          <a:p>
            <a:r>
              <a:rPr lang="tr-TR" sz="2400" dirty="0" err="1" smtClean="0"/>
              <a:t>Öğr</a:t>
            </a:r>
            <a:r>
              <a:rPr lang="tr-TR" sz="2400" dirty="0" smtClean="0"/>
              <a:t>. Gör. </a:t>
            </a:r>
            <a:r>
              <a:rPr lang="tr-TR" sz="2400" dirty="0" err="1" smtClean="0"/>
              <a:t>Ryoko</a:t>
            </a:r>
            <a:r>
              <a:rPr lang="tr-TR" sz="2400" dirty="0" smtClean="0"/>
              <a:t> ASANO</a:t>
            </a:r>
          </a:p>
          <a:p>
            <a:r>
              <a:rPr lang="tr-TR" sz="2400" dirty="0" err="1" smtClean="0">
                <a:solidFill>
                  <a:schemeClr val="tx1"/>
                </a:solidFill>
              </a:rPr>
              <a:t>Öğr</a:t>
            </a:r>
            <a:r>
              <a:rPr lang="tr-TR" sz="2400" dirty="0" smtClean="0">
                <a:solidFill>
                  <a:schemeClr val="tx1"/>
                </a:solidFill>
              </a:rPr>
              <a:t>. Gör. Nuray AKDEMİR</a:t>
            </a:r>
            <a:endParaRPr lang="tr-TR" sz="2400" dirty="0">
              <a:solidFill>
                <a:schemeClr val="tx1"/>
              </a:solidFill>
            </a:endParaRPr>
          </a:p>
        </p:txBody>
      </p:sp>
    </p:spTree>
    <p:extLst>
      <p:ext uri="{BB962C8B-B14F-4D97-AF65-F5344CB8AC3E}">
        <p14:creationId xmlns:p14="http://schemas.microsoft.com/office/powerpoint/2010/main" val="397349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92716"/>
            <a:ext cx="10515600" cy="910782"/>
          </a:xfrm>
          <a:solidFill>
            <a:schemeClr val="accent2">
              <a:lumMod val="20000"/>
              <a:lumOff val="80000"/>
            </a:schemeClr>
          </a:solidFill>
        </p:spPr>
        <p:txBody>
          <a:bodyPr/>
          <a:lstStyle/>
          <a:p>
            <a:pPr algn="ctr"/>
            <a:r>
              <a:rPr lang="tr-TR" b="1"/>
              <a:t>Lisans Programı</a:t>
            </a:r>
            <a:endParaRPr lang="tr-TR" b="1" dirty="0"/>
          </a:p>
        </p:txBody>
      </p:sp>
      <p:sp>
        <p:nvSpPr>
          <p:cNvPr id="3" name="İçerik Yer Tutucusu 2"/>
          <p:cNvSpPr>
            <a:spLocks noGrp="1"/>
          </p:cNvSpPr>
          <p:nvPr>
            <p:ph idx="1"/>
          </p:nvPr>
        </p:nvSpPr>
        <p:spPr/>
        <p:txBody>
          <a:bodyPr>
            <a:normAutofit lnSpcReduction="10000"/>
          </a:bodyPr>
          <a:lstStyle/>
          <a:p>
            <a:pPr marL="0" indent="0">
              <a:lnSpc>
                <a:spcPct val="150000"/>
              </a:lnSpc>
              <a:buNone/>
            </a:pPr>
            <a:r>
              <a:rPr lang="tr-TR" sz="2400" dirty="0" smtClean="0"/>
              <a:t>Lisans programımız öğrencilerin,</a:t>
            </a:r>
            <a:endParaRPr lang="tr-TR" sz="2400" dirty="0"/>
          </a:p>
          <a:p>
            <a:pPr>
              <a:lnSpc>
                <a:spcPct val="150000"/>
              </a:lnSpc>
            </a:pPr>
            <a:r>
              <a:rPr lang="en-US" sz="2400" dirty="0" err="1" smtClean="0"/>
              <a:t>Japonca</a:t>
            </a:r>
            <a:r>
              <a:rPr lang="tr-TR" sz="2400" dirty="0"/>
              <a:t> </a:t>
            </a:r>
            <a:r>
              <a:rPr lang="tr-TR" sz="2400" dirty="0" smtClean="0"/>
              <a:t>öğrenmelerini,</a:t>
            </a:r>
            <a:endParaRPr lang="tr-TR" sz="2400" dirty="0"/>
          </a:p>
          <a:p>
            <a:pPr>
              <a:lnSpc>
                <a:spcPct val="150000"/>
              </a:lnSpc>
            </a:pPr>
            <a:r>
              <a:rPr lang="tr-TR" sz="2400" dirty="0" smtClean="0"/>
              <a:t>Japoncadan Türkçeye, Türkçeden Japoncaya sözlü ve yazılı çeviri yapabilmelerini,</a:t>
            </a:r>
          </a:p>
          <a:p>
            <a:pPr>
              <a:lnSpc>
                <a:spcPct val="150000"/>
              </a:lnSpc>
            </a:pPr>
            <a:r>
              <a:rPr lang="tr-TR" sz="2400" dirty="0" smtClean="0"/>
              <a:t>Dil ve çeviri çalışmalarının yanı sıra Japon tarihi, edebiyatı ve kültürünü incelemelerini,  </a:t>
            </a:r>
          </a:p>
          <a:p>
            <a:pPr marL="0" indent="0" algn="just">
              <a:lnSpc>
                <a:spcPct val="150000"/>
              </a:lnSpc>
              <a:buNone/>
            </a:pPr>
            <a:r>
              <a:rPr lang="tr-TR" sz="2400" dirty="0" smtClean="0"/>
              <a:t>sağlayarak lisansüstü araştırmalara başlayabilecek seviyede akademik üretim gerçekleştirebilen bireyler </a:t>
            </a:r>
            <a:r>
              <a:rPr lang="tr-TR" sz="2400" dirty="0"/>
              <a:t>yetiştirmeyi hedefler.</a:t>
            </a:r>
          </a:p>
        </p:txBody>
      </p:sp>
    </p:spTree>
    <p:extLst>
      <p:ext uri="{BB962C8B-B14F-4D97-AF65-F5344CB8AC3E}">
        <p14:creationId xmlns:p14="http://schemas.microsoft.com/office/powerpoint/2010/main" val="3132450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36354"/>
          </a:xfrm>
          <a:solidFill>
            <a:schemeClr val="accent2">
              <a:lumMod val="20000"/>
              <a:lumOff val="80000"/>
            </a:schemeClr>
          </a:solidFill>
        </p:spPr>
        <p:txBody>
          <a:bodyPr/>
          <a:lstStyle/>
          <a:p>
            <a:pPr algn="ctr"/>
            <a:r>
              <a:rPr lang="tr-TR" b="1" dirty="0"/>
              <a:t>Lisans Programı</a:t>
            </a:r>
          </a:p>
        </p:txBody>
      </p:sp>
      <p:sp>
        <p:nvSpPr>
          <p:cNvPr id="3" name="İçerik Yer Tutucusu 2"/>
          <p:cNvSpPr>
            <a:spLocks noGrp="1"/>
          </p:cNvSpPr>
          <p:nvPr>
            <p:ph idx="1"/>
          </p:nvPr>
        </p:nvSpPr>
        <p:spPr>
          <a:xfrm>
            <a:off x="838200" y="1472196"/>
            <a:ext cx="10515599" cy="4729821"/>
          </a:xfrm>
        </p:spPr>
        <p:txBody>
          <a:bodyPr>
            <a:normAutofit/>
          </a:bodyPr>
          <a:lstStyle/>
          <a:p>
            <a:pPr>
              <a:lnSpc>
                <a:spcPct val="150000"/>
              </a:lnSpc>
            </a:pPr>
            <a:r>
              <a:rPr lang="tr-TR" sz="2400" dirty="0" smtClean="0"/>
              <a:t>Programda </a:t>
            </a:r>
            <a:r>
              <a:rPr lang="tr-TR" sz="2400" dirty="0"/>
              <a:t>öğrencilerin </a:t>
            </a:r>
            <a:r>
              <a:rPr lang="tr-TR" sz="2400" dirty="0" smtClean="0"/>
              <a:t>Japonca </a:t>
            </a:r>
            <a:r>
              <a:rPr lang="tr-TR" sz="2400" dirty="0"/>
              <a:t>dışında aşağıda sıralanan farklı dillerden birini almalarına imkan verilir:</a:t>
            </a:r>
          </a:p>
          <a:p>
            <a:pPr marL="0" indent="0">
              <a:lnSpc>
                <a:spcPct val="150000"/>
              </a:lnSpc>
              <a:buNone/>
            </a:pPr>
            <a:r>
              <a:rPr lang="tr-TR" sz="2400" dirty="0"/>
              <a:t>   * </a:t>
            </a:r>
            <a:r>
              <a:rPr lang="tr-TR" sz="2400" dirty="0" smtClean="0"/>
              <a:t>Çince</a:t>
            </a:r>
            <a:r>
              <a:rPr lang="tr-TR" sz="2400" dirty="0"/>
              <a:t>			* Arapça                                      * İtalyanca</a:t>
            </a:r>
          </a:p>
          <a:p>
            <a:pPr marL="0" indent="0">
              <a:lnSpc>
                <a:spcPct val="150000"/>
              </a:lnSpc>
              <a:buNone/>
            </a:pPr>
            <a:r>
              <a:rPr lang="tr-TR" sz="2400" dirty="0"/>
              <a:t>   * Almanca 			* </a:t>
            </a:r>
            <a:r>
              <a:rPr lang="tr-TR" sz="2400" dirty="0" smtClean="0"/>
              <a:t>Rusça</a:t>
            </a:r>
            <a:r>
              <a:rPr lang="tr-TR" sz="2400" dirty="0"/>
              <a:t>	                           </a:t>
            </a:r>
            <a:r>
              <a:rPr lang="tr-TR" sz="2400" dirty="0" smtClean="0"/>
              <a:t>* Farsça		</a:t>
            </a:r>
            <a:endParaRPr lang="tr-TR" sz="2400" dirty="0"/>
          </a:p>
          <a:p>
            <a:pPr marL="0" indent="0">
              <a:lnSpc>
                <a:spcPct val="150000"/>
              </a:lnSpc>
              <a:buNone/>
            </a:pPr>
            <a:r>
              <a:rPr lang="tr-TR" sz="2400" dirty="0"/>
              <a:t>   * Fransızca		      	</a:t>
            </a:r>
            <a:r>
              <a:rPr lang="tr-TR" sz="2400" dirty="0" smtClean="0"/>
              <a:t>* </a:t>
            </a:r>
            <a:r>
              <a:rPr lang="tr-TR" sz="2400" dirty="0"/>
              <a:t>İspanyolca			</a:t>
            </a:r>
          </a:p>
        </p:txBody>
      </p:sp>
    </p:spTree>
    <p:extLst>
      <p:ext uri="{BB962C8B-B14F-4D97-AF65-F5344CB8AC3E}">
        <p14:creationId xmlns:p14="http://schemas.microsoft.com/office/powerpoint/2010/main" val="3137569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9777" y="310098"/>
            <a:ext cx="10472445" cy="795687"/>
          </a:xfrm>
          <a:solidFill>
            <a:schemeClr val="accent2">
              <a:lumMod val="20000"/>
              <a:lumOff val="80000"/>
            </a:schemeClr>
          </a:solidFill>
        </p:spPr>
        <p:txBody>
          <a:bodyPr/>
          <a:lstStyle/>
          <a:p>
            <a:pPr algn="ctr"/>
            <a:r>
              <a:rPr lang="tr-TR" b="1" dirty="0"/>
              <a:t>Bölümün Araştırma Alanları</a:t>
            </a:r>
          </a:p>
        </p:txBody>
      </p:sp>
      <p:sp>
        <p:nvSpPr>
          <p:cNvPr id="3" name="İçerik Yer Tutucusu 2"/>
          <p:cNvSpPr>
            <a:spLocks noGrp="1"/>
          </p:cNvSpPr>
          <p:nvPr>
            <p:ph idx="1"/>
          </p:nvPr>
        </p:nvSpPr>
        <p:spPr>
          <a:xfrm>
            <a:off x="859777" y="1421205"/>
            <a:ext cx="10472446" cy="4988473"/>
          </a:xfrm>
        </p:spPr>
        <p:txBody>
          <a:bodyPr>
            <a:noAutofit/>
          </a:bodyPr>
          <a:lstStyle/>
          <a:p>
            <a:pPr marL="0" indent="0">
              <a:buNone/>
            </a:pPr>
            <a:endParaRPr lang="tr-TR" sz="2400" dirty="0" smtClean="0"/>
          </a:p>
          <a:p>
            <a:pPr marL="0" indent="0">
              <a:buNone/>
            </a:pPr>
            <a:r>
              <a:rPr lang="tr-TR" sz="2400" dirty="0" smtClean="0"/>
              <a:t>Mütercim ve Tercümanlık dillerin çeviri teorisi, bir dilden diğer dile aktarım ile ilgilenirken,</a:t>
            </a:r>
          </a:p>
          <a:p>
            <a:r>
              <a:rPr lang="tr-TR" sz="2400" dirty="0" smtClean="0"/>
              <a:t>Karşılaştırmalı edebiyat,</a:t>
            </a:r>
          </a:p>
          <a:p>
            <a:r>
              <a:rPr lang="en-US" sz="2400" dirty="0" smtClean="0"/>
              <a:t>K</a:t>
            </a:r>
            <a:r>
              <a:rPr lang="tr-TR" sz="2400" dirty="0" err="1" smtClean="0"/>
              <a:t>ültürel</a:t>
            </a:r>
            <a:r>
              <a:rPr lang="tr-TR" sz="2400" dirty="0" smtClean="0"/>
              <a:t> çalışmalar</a:t>
            </a:r>
          </a:p>
          <a:p>
            <a:r>
              <a:rPr lang="en-US" sz="2400" dirty="0" smtClean="0"/>
              <a:t>T</a:t>
            </a:r>
            <a:r>
              <a:rPr lang="tr-TR" sz="2400" dirty="0" err="1" smtClean="0"/>
              <a:t>arih</a:t>
            </a:r>
            <a:endParaRPr lang="tr-TR" sz="2400" dirty="0" smtClean="0"/>
          </a:p>
          <a:p>
            <a:r>
              <a:rPr lang="en-US" sz="2400" dirty="0" smtClean="0"/>
              <a:t>D</a:t>
            </a:r>
            <a:r>
              <a:rPr lang="tr-TR" sz="2400" dirty="0" err="1" smtClean="0"/>
              <a:t>ilbilim</a:t>
            </a:r>
            <a:endParaRPr lang="tr-TR" sz="2400" dirty="0" smtClean="0"/>
          </a:p>
          <a:p>
            <a:r>
              <a:rPr lang="en-US" sz="2400" dirty="0" smtClean="0"/>
              <a:t>F</a:t>
            </a:r>
            <a:r>
              <a:rPr lang="tr-TR" sz="2400" dirty="0" err="1" smtClean="0"/>
              <a:t>elsefe</a:t>
            </a:r>
            <a:endParaRPr lang="tr-TR" sz="2400" dirty="0"/>
          </a:p>
          <a:p>
            <a:pPr marL="0" indent="0">
              <a:buNone/>
            </a:pPr>
            <a:r>
              <a:rPr lang="tr-TR" sz="2400" dirty="0" smtClean="0"/>
              <a:t> gibi diğer bilim alanlarını da kapsamaktadır. Çeviri becerilerini ve kültürlerarası iletişimi geliştirebilmek için bu alanlardan yaralanır.</a:t>
            </a:r>
          </a:p>
          <a:p>
            <a:endParaRPr lang="tr-TR" sz="2400" dirty="0"/>
          </a:p>
        </p:txBody>
      </p:sp>
    </p:spTree>
    <p:extLst>
      <p:ext uri="{BB962C8B-B14F-4D97-AF65-F5344CB8AC3E}">
        <p14:creationId xmlns:p14="http://schemas.microsoft.com/office/powerpoint/2010/main" val="355289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6277" y="270131"/>
            <a:ext cx="11311653" cy="748901"/>
          </a:xfrm>
          <a:solidFill>
            <a:schemeClr val="accent2">
              <a:lumMod val="20000"/>
              <a:lumOff val="80000"/>
            </a:schemeClr>
          </a:solidFill>
        </p:spPr>
        <p:txBody>
          <a:bodyPr>
            <a:normAutofit/>
          </a:bodyPr>
          <a:lstStyle/>
          <a:p>
            <a:pPr algn="ctr"/>
            <a:r>
              <a:rPr lang="tr-TR" b="1" dirty="0">
                <a:hlinkClick r:id="rId2">
                  <a:extLst>
                    <a:ext uri="{A12FA001-AC4F-418D-AE19-62706E023703}">
                      <ahyp:hlinkClr xmlns:ahyp="http://schemas.microsoft.com/office/drawing/2018/hyperlinkcolor" xmlns="" val="tx"/>
                    </a:ext>
                  </a:extLst>
                </a:hlinkClick>
              </a:rPr>
              <a:t>Yandal Programı </a:t>
            </a:r>
            <a:endParaRPr lang="tr-TR" dirty="0"/>
          </a:p>
        </p:txBody>
      </p:sp>
      <p:sp>
        <p:nvSpPr>
          <p:cNvPr id="3" name="İçerik Yer Tutucusu 2"/>
          <p:cNvSpPr>
            <a:spLocks noGrp="1"/>
          </p:cNvSpPr>
          <p:nvPr>
            <p:ph idx="1"/>
          </p:nvPr>
        </p:nvSpPr>
        <p:spPr>
          <a:xfrm>
            <a:off x="456277" y="1183142"/>
            <a:ext cx="11635408" cy="5228291"/>
          </a:xfrm>
        </p:spPr>
        <p:txBody>
          <a:bodyPr>
            <a:normAutofit/>
          </a:bodyPr>
          <a:lstStyle/>
          <a:p>
            <a:pPr>
              <a:lnSpc>
                <a:spcPct val="120000"/>
              </a:lnSpc>
            </a:pPr>
            <a:r>
              <a:rPr lang="tr-TR" sz="2000" b="1" dirty="0"/>
              <a:t>Diğer Bölümlerle İkili </a:t>
            </a:r>
            <a:r>
              <a:rPr lang="tr-TR" sz="2000" b="1" dirty="0" err="1"/>
              <a:t>Yandal</a:t>
            </a:r>
            <a:r>
              <a:rPr lang="tr-TR" sz="2000" b="1" dirty="0"/>
              <a:t> </a:t>
            </a:r>
            <a:r>
              <a:rPr lang="tr-TR" sz="2000" b="1" dirty="0" smtClean="0"/>
              <a:t>Anlaşmaları Planladığımız Bölümler</a:t>
            </a:r>
            <a:endParaRPr lang="tr-TR" sz="2000" dirty="0"/>
          </a:p>
          <a:p>
            <a:pPr marL="457200" lvl="1" indent="0">
              <a:lnSpc>
                <a:spcPct val="120000"/>
              </a:lnSpc>
              <a:buNone/>
            </a:pPr>
            <a:r>
              <a:rPr lang="tr-TR" sz="1800" dirty="0"/>
              <a:t>*Uluslararası İlişkiler		*İslami İlimler 				*Tarih</a:t>
            </a:r>
          </a:p>
          <a:p>
            <a:pPr marL="457200" lvl="1" indent="0">
              <a:lnSpc>
                <a:spcPct val="120000"/>
              </a:lnSpc>
              <a:buNone/>
            </a:pPr>
            <a:r>
              <a:rPr lang="tr-TR" sz="1800" dirty="0"/>
              <a:t>*Ekonomi 			*Siyaset Bilimi ve Kamu </a:t>
            </a:r>
            <a:r>
              <a:rPr lang="tr-TR" sz="1800" dirty="0" smtClean="0"/>
              <a:t>Yönetimi                             * İngiliz Dili ve Edebiyatı </a:t>
            </a:r>
            <a:endParaRPr lang="tr-TR" sz="1800" dirty="0"/>
          </a:p>
          <a:p>
            <a:pPr>
              <a:lnSpc>
                <a:spcPct val="120000"/>
              </a:lnSpc>
            </a:pPr>
            <a:r>
              <a:rPr lang="tr-TR" sz="2000" b="1" dirty="0" err="1"/>
              <a:t>Yandal</a:t>
            </a:r>
            <a:r>
              <a:rPr lang="tr-TR" sz="2000" b="1" dirty="0"/>
              <a:t> programına ne zaman başvurulur?</a:t>
            </a:r>
            <a:r>
              <a:rPr lang="tr-TR" sz="2000" dirty="0"/>
              <a:t/>
            </a:r>
            <a:br>
              <a:rPr lang="tr-TR" sz="2000" dirty="0"/>
            </a:br>
            <a:r>
              <a:rPr lang="tr-TR" sz="2000" dirty="0"/>
              <a:t>Öğrenci, </a:t>
            </a:r>
            <a:r>
              <a:rPr lang="tr-TR" sz="2000" dirty="0" err="1"/>
              <a:t>yandal</a:t>
            </a:r>
            <a:r>
              <a:rPr lang="tr-TR" sz="2000" dirty="0"/>
              <a:t> programına, </a:t>
            </a:r>
            <a:r>
              <a:rPr lang="tr-TR" sz="2000" dirty="0" err="1"/>
              <a:t>Anadal</a:t>
            </a:r>
            <a:r>
              <a:rPr lang="tr-TR" sz="2000" dirty="0"/>
              <a:t> lisans programının en erken üçüncü, en geç altıncı yarıyılın başında başvurabilir.</a:t>
            </a:r>
          </a:p>
          <a:p>
            <a:pPr>
              <a:lnSpc>
                <a:spcPct val="120000"/>
              </a:lnSpc>
            </a:pPr>
            <a:r>
              <a:rPr lang="tr-TR" sz="2000" b="1" dirty="0" err="1"/>
              <a:t>Yandal</a:t>
            </a:r>
            <a:r>
              <a:rPr lang="tr-TR" sz="2000" b="1" dirty="0"/>
              <a:t> programına hangi öğrenciler başvurur?</a:t>
            </a:r>
            <a:r>
              <a:rPr lang="tr-TR" sz="2000" dirty="0"/>
              <a:t/>
            </a:r>
            <a:br>
              <a:rPr lang="tr-TR" sz="2000" dirty="0"/>
            </a:br>
            <a:r>
              <a:rPr lang="tr-TR" sz="2000" dirty="0" err="1"/>
              <a:t>Yandal</a:t>
            </a:r>
            <a:r>
              <a:rPr lang="tr-TR" sz="2000" dirty="0"/>
              <a:t> programına, başvurduğu yarıyıla kadar aldığı </a:t>
            </a:r>
            <a:r>
              <a:rPr lang="tr-TR" sz="2000" dirty="0" err="1"/>
              <a:t>Anadal</a:t>
            </a:r>
            <a:r>
              <a:rPr lang="tr-TR" sz="2000" dirty="0"/>
              <a:t> lisans programındaki tüm kredili dersleri başarıyla tamamlamış olan öğrenciler başvurabilir.</a:t>
            </a:r>
          </a:p>
          <a:p>
            <a:pPr>
              <a:lnSpc>
                <a:spcPct val="120000"/>
              </a:lnSpc>
            </a:pPr>
            <a:r>
              <a:rPr lang="tr-TR" sz="2000" b="1" dirty="0" err="1"/>
              <a:t>Yandal</a:t>
            </a:r>
            <a:r>
              <a:rPr lang="tr-TR" sz="2000" b="1" dirty="0"/>
              <a:t> programına başvuran öğrencilerin not ortalaması kaç olmalıdır?</a:t>
            </a:r>
            <a:r>
              <a:rPr lang="tr-TR" sz="2000" dirty="0"/>
              <a:t/>
            </a:r>
            <a:br>
              <a:rPr lang="tr-TR" sz="2000" dirty="0"/>
            </a:br>
            <a:r>
              <a:rPr lang="tr-TR" sz="2000" dirty="0" err="1"/>
              <a:t>Yandal</a:t>
            </a:r>
            <a:r>
              <a:rPr lang="tr-TR" sz="2000" dirty="0"/>
              <a:t> programına başvuran öğrencinin başvurduğu yarıyıla kadar </a:t>
            </a:r>
            <a:r>
              <a:rPr lang="tr-TR" sz="2000" dirty="0" err="1"/>
              <a:t>Anadal</a:t>
            </a:r>
            <a:r>
              <a:rPr lang="tr-TR" sz="2000" dirty="0"/>
              <a:t> lisans programında genel akademik not ortalamasının 4,00 üzerinden en az 2,50 olması gerekir.</a:t>
            </a:r>
          </a:p>
          <a:p>
            <a:pPr lvl="1">
              <a:lnSpc>
                <a:spcPct val="120000"/>
              </a:lnSpc>
            </a:pPr>
            <a:endParaRPr lang="tr-TR" sz="2000" dirty="0"/>
          </a:p>
        </p:txBody>
      </p:sp>
    </p:spTree>
    <p:extLst>
      <p:ext uri="{BB962C8B-B14F-4D97-AF65-F5344CB8AC3E}">
        <p14:creationId xmlns:p14="http://schemas.microsoft.com/office/powerpoint/2010/main" val="779500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72558"/>
          </a:xfrm>
          <a:solidFill>
            <a:schemeClr val="accent1">
              <a:lumMod val="20000"/>
              <a:lumOff val="80000"/>
            </a:schemeClr>
          </a:solidFill>
        </p:spPr>
        <p:txBody>
          <a:bodyPr>
            <a:normAutofit/>
          </a:bodyPr>
          <a:lstStyle/>
          <a:p>
            <a:pPr algn="ctr"/>
            <a:r>
              <a:rPr lang="tr-TR" b="1" dirty="0" err="1"/>
              <a:t>Erasmus</a:t>
            </a:r>
            <a:r>
              <a:rPr lang="tr-TR" b="1" dirty="0"/>
              <a:t>+ Değişim Hareketlilikleri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942583923"/>
              </p:ext>
            </p:extLst>
          </p:nvPr>
        </p:nvGraphicFramePr>
        <p:xfrm>
          <a:off x="935665" y="1578822"/>
          <a:ext cx="10418136" cy="4859188"/>
        </p:xfrm>
        <a:graphic>
          <a:graphicData uri="http://schemas.openxmlformats.org/drawingml/2006/table">
            <a:tbl>
              <a:tblPr/>
              <a:tblGrid>
                <a:gridCol w="5209068">
                  <a:extLst>
                    <a:ext uri="{9D8B030D-6E8A-4147-A177-3AD203B41FA5}">
                      <a16:colId xmlns:a16="http://schemas.microsoft.com/office/drawing/2014/main" xmlns="" val="3951656036"/>
                    </a:ext>
                  </a:extLst>
                </a:gridCol>
                <a:gridCol w="5209068">
                  <a:extLst>
                    <a:ext uri="{9D8B030D-6E8A-4147-A177-3AD203B41FA5}">
                      <a16:colId xmlns:a16="http://schemas.microsoft.com/office/drawing/2014/main" xmlns="" val="768961938"/>
                    </a:ext>
                  </a:extLst>
                </a:gridCol>
              </a:tblGrid>
              <a:tr h="248506">
                <a:tc>
                  <a:txBody>
                    <a:bodyPr/>
                    <a:lstStyle/>
                    <a:p>
                      <a:pPr algn="ctr" fontAlgn="t"/>
                      <a:r>
                        <a:rPr lang="tr-TR" sz="2000" b="1" u="sng" dirty="0">
                          <a:effectLst/>
                        </a:rPr>
                        <a:t>Üniversite</a:t>
                      </a:r>
                      <a:endParaRPr lang="tr-TR" sz="2000" u="sng"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60000"/>
                        <a:lumOff val="40000"/>
                      </a:schemeClr>
                    </a:solidFill>
                  </a:tcPr>
                </a:tc>
                <a:tc>
                  <a:txBody>
                    <a:bodyPr/>
                    <a:lstStyle/>
                    <a:p>
                      <a:pPr algn="ctr" fontAlgn="t"/>
                      <a:r>
                        <a:rPr lang="tr-TR" sz="2000" b="1" u="sng" dirty="0">
                          <a:effectLst/>
                        </a:rPr>
                        <a:t>Ülke</a:t>
                      </a:r>
                      <a:endParaRPr lang="tr-TR" sz="2000" u="sng"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3857036933"/>
                  </a:ext>
                </a:extLst>
              </a:tr>
              <a:tr h="378444">
                <a:tc>
                  <a:txBody>
                    <a:bodyPr/>
                    <a:lstStyle/>
                    <a:p>
                      <a:pPr algn="ctr" fontAlgn="t"/>
                      <a:r>
                        <a:rPr lang="tr-TR" sz="2000" b="1" dirty="0" err="1">
                          <a:effectLst/>
                        </a:rPr>
                        <a:t>University</a:t>
                      </a:r>
                      <a:r>
                        <a:rPr lang="tr-TR" sz="2000" b="1" dirty="0">
                          <a:effectLst/>
                        </a:rPr>
                        <a:t> of Milan</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İtalya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230244270"/>
                  </a:ext>
                </a:extLst>
              </a:tr>
              <a:tr h="378444">
                <a:tc>
                  <a:txBody>
                    <a:bodyPr/>
                    <a:lstStyle/>
                    <a:p>
                      <a:pPr algn="ctr" fontAlgn="t"/>
                      <a:r>
                        <a:rPr lang="tr-TR" sz="2000" b="1" dirty="0" err="1">
                          <a:effectLst/>
                        </a:rPr>
                        <a:t>University</a:t>
                      </a:r>
                      <a:r>
                        <a:rPr lang="tr-TR" sz="2000" b="1" dirty="0">
                          <a:effectLst/>
                        </a:rPr>
                        <a:t> of Zagreb</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Hırvatistan</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2555495620"/>
                  </a:ext>
                </a:extLst>
              </a:tr>
              <a:tr h="378444">
                <a:tc>
                  <a:txBody>
                    <a:bodyPr/>
                    <a:lstStyle/>
                    <a:p>
                      <a:pPr algn="ctr" fontAlgn="t"/>
                      <a:r>
                        <a:rPr lang="tr-TR" sz="2000" b="1" dirty="0" err="1">
                          <a:effectLst/>
                        </a:rPr>
                        <a:t>Masaryk</a:t>
                      </a:r>
                      <a:r>
                        <a:rPr lang="tr-TR" sz="2000" b="1" dirty="0">
                          <a:effectLst/>
                        </a:rPr>
                        <a:t> </a:t>
                      </a:r>
                      <a:r>
                        <a:rPr lang="tr-TR" sz="2000" b="1" dirty="0" err="1">
                          <a:effectLst/>
                        </a:rPr>
                        <a:t>University</a:t>
                      </a:r>
                      <a:endParaRPr lang="tr-TR" sz="2000" b="1"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err="1">
                          <a:effectLst/>
                        </a:rPr>
                        <a:t>Çekya</a:t>
                      </a:r>
                      <a:endParaRPr lang="tr-TR" sz="2000" b="1"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4089231468"/>
                  </a:ext>
                </a:extLst>
              </a:tr>
              <a:tr h="378444">
                <a:tc>
                  <a:txBody>
                    <a:bodyPr/>
                    <a:lstStyle/>
                    <a:p>
                      <a:pPr algn="ctr" fontAlgn="t"/>
                      <a:r>
                        <a:rPr lang="tr-TR" sz="2000" b="1" dirty="0" err="1">
                          <a:effectLst/>
                        </a:rPr>
                        <a:t>University</a:t>
                      </a:r>
                      <a:r>
                        <a:rPr lang="tr-TR" sz="2000" b="1" dirty="0">
                          <a:effectLst/>
                        </a:rPr>
                        <a:t> of Verona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İtalya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2107006308"/>
                  </a:ext>
                </a:extLst>
              </a:tr>
              <a:tr h="378444">
                <a:tc>
                  <a:txBody>
                    <a:bodyPr/>
                    <a:lstStyle/>
                    <a:p>
                      <a:pPr algn="ctr" fontAlgn="t"/>
                      <a:r>
                        <a:rPr lang="tr-TR" sz="2000" b="1" dirty="0" err="1">
                          <a:effectLst/>
                        </a:rPr>
                        <a:t>University</a:t>
                      </a:r>
                      <a:r>
                        <a:rPr lang="tr-TR" sz="2000" b="1" dirty="0">
                          <a:effectLst/>
                        </a:rPr>
                        <a:t> of </a:t>
                      </a:r>
                      <a:r>
                        <a:rPr lang="tr-TR" sz="2000" b="1" dirty="0" err="1">
                          <a:effectLst/>
                        </a:rPr>
                        <a:t>Florence</a:t>
                      </a:r>
                      <a:endParaRPr lang="tr-TR" sz="2000" b="1"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İtalya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3215727350"/>
                  </a:ext>
                </a:extLst>
              </a:tr>
              <a:tr h="734774">
                <a:tc>
                  <a:txBody>
                    <a:bodyPr/>
                    <a:lstStyle/>
                    <a:p>
                      <a:pPr algn="ctr" fontAlgn="t"/>
                      <a:r>
                        <a:rPr lang="tr-TR" sz="2000" dirty="0" err="1">
                          <a:effectLst/>
                        </a:rPr>
                        <a:t>Oleksandr</a:t>
                      </a:r>
                      <a:r>
                        <a:rPr lang="tr-TR" sz="2000" dirty="0">
                          <a:effectLst/>
                        </a:rPr>
                        <a:t> </a:t>
                      </a:r>
                      <a:r>
                        <a:rPr lang="tr-TR" sz="2000" dirty="0" err="1">
                          <a:effectLst/>
                        </a:rPr>
                        <a:t>Dovzhenka</a:t>
                      </a:r>
                      <a:r>
                        <a:rPr lang="tr-TR" sz="2000" dirty="0">
                          <a:effectLst/>
                        </a:rPr>
                        <a:t> </a:t>
                      </a:r>
                      <a:r>
                        <a:rPr lang="tr-TR" sz="2000" dirty="0" err="1">
                          <a:effectLst/>
                        </a:rPr>
                        <a:t>Hlukhiv</a:t>
                      </a:r>
                      <a:r>
                        <a:rPr lang="tr-TR" sz="2000" dirty="0">
                          <a:effectLst/>
                        </a:rPr>
                        <a:t> </a:t>
                      </a:r>
                      <a:r>
                        <a:rPr lang="tr-TR" sz="2000" dirty="0" err="1">
                          <a:effectLst/>
                        </a:rPr>
                        <a:t>National</a:t>
                      </a:r>
                      <a:r>
                        <a:rPr lang="tr-TR" sz="2000" dirty="0">
                          <a:effectLst/>
                        </a:rPr>
                        <a:t> </a:t>
                      </a:r>
                      <a:r>
                        <a:rPr lang="tr-TR" sz="2000" dirty="0" err="1">
                          <a:effectLst/>
                        </a:rPr>
                        <a:t>Pedagogical</a:t>
                      </a:r>
                      <a:r>
                        <a:rPr lang="tr-TR" sz="2000" dirty="0">
                          <a:effectLst/>
                        </a:rPr>
                        <a:t> </a:t>
                      </a:r>
                      <a:r>
                        <a:rPr lang="tr-TR" sz="2000" dirty="0" err="1">
                          <a:effectLst/>
                        </a:rPr>
                        <a:t>University</a:t>
                      </a:r>
                      <a:endParaRPr lang="tr-TR" sz="2000"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Ukrayna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1219898476"/>
                  </a:ext>
                </a:extLst>
              </a:tr>
              <a:tr h="521455">
                <a:tc>
                  <a:txBody>
                    <a:bodyPr/>
                    <a:lstStyle/>
                    <a:p>
                      <a:pPr algn="ctr" fontAlgn="t"/>
                      <a:r>
                        <a:rPr lang="tr-TR" sz="2000" dirty="0">
                          <a:effectLst/>
                        </a:rPr>
                        <a:t>International </a:t>
                      </a:r>
                      <a:r>
                        <a:rPr lang="tr-TR" sz="2000" dirty="0" err="1">
                          <a:effectLst/>
                        </a:rPr>
                        <a:t>University</a:t>
                      </a:r>
                      <a:r>
                        <a:rPr lang="tr-TR" sz="2000" dirty="0">
                          <a:effectLst/>
                        </a:rPr>
                        <a:t> of </a:t>
                      </a:r>
                      <a:r>
                        <a:rPr lang="tr-TR" sz="2000" dirty="0" err="1">
                          <a:effectLst/>
                        </a:rPr>
                        <a:t>Sarajevo</a:t>
                      </a:r>
                      <a:endParaRPr lang="tr-TR" sz="2000"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Bosna-Hersek</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1871337363"/>
                  </a:ext>
                </a:extLst>
              </a:tr>
              <a:tr h="521455">
                <a:tc>
                  <a:txBody>
                    <a:bodyPr/>
                    <a:lstStyle/>
                    <a:p>
                      <a:pPr algn="ctr" fontAlgn="t"/>
                      <a:r>
                        <a:rPr lang="tr-TR" sz="2000" dirty="0">
                          <a:effectLst/>
                        </a:rPr>
                        <a:t>International Balkan </a:t>
                      </a:r>
                      <a:r>
                        <a:rPr lang="tr-TR" sz="2000" dirty="0" err="1">
                          <a:effectLst/>
                        </a:rPr>
                        <a:t>University</a:t>
                      </a:r>
                      <a:endParaRPr lang="tr-TR" sz="2000"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Makedonya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2046641671"/>
                  </a:ext>
                </a:extLst>
              </a:tr>
              <a:tr h="366951">
                <a:tc>
                  <a:txBody>
                    <a:bodyPr/>
                    <a:lstStyle/>
                    <a:p>
                      <a:pPr algn="ctr" fontAlgn="t"/>
                      <a:r>
                        <a:rPr lang="tr-TR" sz="2000">
                          <a:effectLst/>
                        </a:rPr>
                        <a:t>Matej Bel University in Banská Bystrica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Slovakya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3956042595"/>
                  </a:ext>
                </a:extLst>
              </a:tr>
              <a:tr h="378444">
                <a:tc>
                  <a:txBody>
                    <a:bodyPr/>
                    <a:lstStyle/>
                    <a:p>
                      <a:pPr algn="ctr" fontAlgn="t"/>
                      <a:r>
                        <a:rPr lang="tr-TR" sz="2000">
                          <a:effectLst/>
                        </a:rPr>
                        <a:t>University of Piteşti</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Romanya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4275892253"/>
                  </a:ext>
                </a:extLst>
              </a:tr>
            </a:tbl>
          </a:graphicData>
        </a:graphic>
      </p:graphicFrame>
    </p:spTree>
    <p:extLst>
      <p:ext uri="{BB962C8B-B14F-4D97-AF65-F5344CB8AC3E}">
        <p14:creationId xmlns:p14="http://schemas.microsoft.com/office/powerpoint/2010/main" val="3526487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599A755-33AC-E54F-B204-1A972292FA71}"/>
              </a:ext>
            </a:extLst>
          </p:cNvPr>
          <p:cNvSpPr>
            <a:spLocks noGrp="1"/>
          </p:cNvSpPr>
          <p:nvPr>
            <p:ph idx="1"/>
          </p:nvPr>
        </p:nvSpPr>
        <p:spPr>
          <a:xfrm>
            <a:off x="838200" y="1311965"/>
            <a:ext cx="10515600" cy="4864998"/>
          </a:xfrm>
        </p:spPr>
        <p:txBody>
          <a:bodyPr>
            <a:normAutofit/>
          </a:bodyPr>
          <a:lstStyle/>
          <a:p>
            <a:pPr algn="just">
              <a:lnSpc>
                <a:spcPct val="150000"/>
              </a:lnSpc>
            </a:pPr>
            <a:r>
              <a:rPr lang="tr-TR" dirty="0"/>
              <a:t>Uluslararası Ofis </a:t>
            </a:r>
            <a:r>
              <a:rPr lang="tr-TR" dirty="0">
                <a:hlinkClick r:id="rId2"/>
              </a:rPr>
              <a:t>web sayfasını </a:t>
            </a:r>
            <a:r>
              <a:rPr lang="tr-TR" dirty="0"/>
              <a:t>duyurular için kontrol edin.</a:t>
            </a:r>
          </a:p>
          <a:p>
            <a:pPr algn="just">
              <a:lnSpc>
                <a:spcPct val="150000"/>
              </a:lnSpc>
            </a:pPr>
            <a:r>
              <a:rPr lang="tr-TR" dirty="0"/>
              <a:t>Fakültesinde </a:t>
            </a:r>
            <a:r>
              <a:rPr lang="tr-TR" b="1" dirty="0"/>
              <a:t>en az ilk yıldaki çalışmalarını </a:t>
            </a:r>
            <a:r>
              <a:rPr lang="tr-TR" dirty="0"/>
              <a:t>tamamlamış olmaları </a:t>
            </a:r>
            <a:endParaRPr lang="tr-TR" dirty="0" smtClean="0"/>
          </a:p>
          <a:p>
            <a:pPr algn="just">
              <a:lnSpc>
                <a:spcPct val="150000"/>
              </a:lnSpc>
            </a:pPr>
            <a:r>
              <a:rPr lang="tr-TR" b="1" dirty="0" smtClean="0"/>
              <a:t>2.20 </a:t>
            </a:r>
            <a:r>
              <a:rPr lang="tr-TR" b="1" dirty="0"/>
              <a:t>/ 4.00 ya da üstü not ortalamasına </a:t>
            </a:r>
            <a:r>
              <a:rPr lang="tr-TR" dirty="0"/>
              <a:t>(lisans öğrencileri için) </a:t>
            </a:r>
          </a:p>
          <a:p>
            <a:pPr algn="just">
              <a:lnSpc>
                <a:spcPct val="150000"/>
              </a:lnSpc>
            </a:pPr>
            <a:r>
              <a:rPr lang="tr-TR" dirty="0"/>
              <a:t>İngilizce asgari </a:t>
            </a:r>
            <a:r>
              <a:rPr lang="tr-TR" b="1" dirty="0"/>
              <a:t>B2 yeterlilik seviyesine </a:t>
            </a:r>
            <a:r>
              <a:rPr lang="tr-TR" dirty="0"/>
              <a:t>sahip olmaları (eğer ev sahibi üniversite </a:t>
            </a:r>
            <a:r>
              <a:rPr lang="tr-TR" dirty="0" smtClean="0"/>
              <a:t>İngilizceden </a:t>
            </a:r>
            <a:r>
              <a:rPr lang="tr-TR" dirty="0"/>
              <a:t>farklı bir eğitim diline sahipse öğrenciler bu dilde yeterlilik seviyelerini belgelemelidir.</a:t>
            </a:r>
            <a:r>
              <a:rPr lang="tr-TR" dirty="0" smtClean="0"/>
              <a:t>)   </a:t>
            </a:r>
            <a:endParaRPr lang="tr-TR" dirty="0"/>
          </a:p>
          <a:p>
            <a:pPr algn="just">
              <a:lnSpc>
                <a:spcPct val="150000"/>
              </a:lnSpc>
            </a:pPr>
            <a:endParaRPr lang="tr-TR" dirty="0"/>
          </a:p>
        </p:txBody>
      </p:sp>
      <p:sp>
        <p:nvSpPr>
          <p:cNvPr id="7" name="Unvan 1">
            <a:extLst>
              <a:ext uri="{FF2B5EF4-FFF2-40B4-BE49-F238E27FC236}">
                <a16:creationId xmlns:a16="http://schemas.microsoft.com/office/drawing/2014/main" xmlns="" id="{E8506260-020D-B24F-875A-49B1613382E0}"/>
              </a:ext>
            </a:extLst>
          </p:cNvPr>
          <p:cNvSpPr txBox="1">
            <a:spLocks/>
          </p:cNvSpPr>
          <p:nvPr/>
        </p:nvSpPr>
        <p:spPr>
          <a:xfrm>
            <a:off x="838200" y="365125"/>
            <a:ext cx="10515600" cy="946839"/>
          </a:xfrm>
          <a:prstGeom prst="rect">
            <a:avLst/>
          </a:prstGeom>
          <a:solidFill>
            <a:schemeClr val="accent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b="1" dirty="0" err="1"/>
              <a:t>Erasmus</a:t>
            </a:r>
            <a:r>
              <a:rPr lang="tr-TR" b="1" dirty="0"/>
              <a:t>+ Değişim Hareketlilikleri</a:t>
            </a:r>
          </a:p>
        </p:txBody>
      </p:sp>
    </p:spTree>
    <p:extLst>
      <p:ext uri="{BB962C8B-B14F-4D97-AF65-F5344CB8AC3E}">
        <p14:creationId xmlns:p14="http://schemas.microsoft.com/office/powerpoint/2010/main" val="2978061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smtClean="0"/>
              <a:t>               </a:t>
            </a:r>
            <a:r>
              <a:rPr lang="en-US" b="1" dirty="0" err="1" smtClean="0"/>
              <a:t>Japonya</a:t>
            </a:r>
            <a:r>
              <a:rPr lang="en-US" b="1" dirty="0" smtClean="0"/>
              <a:t> </a:t>
            </a:r>
            <a:r>
              <a:rPr lang="en-US" b="1" dirty="0" err="1" smtClean="0"/>
              <a:t>Bursları</a:t>
            </a:r>
            <a:r>
              <a:rPr lang="en-US" b="1" dirty="0" smtClean="0"/>
              <a:t> </a:t>
            </a:r>
            <a:endParaRPr lang="en-US" b="1"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smtClean="0"/>
              <a:t> </a:t>
            </a:r>
            <a:r>
              <a:rPr lang="en-US" dirty="0" err="1" smtClean="0"/>
              <a:t>Bölüm</a:t>
            </a:r>
            <a:r>
              <a:rPr lang="en-US" dirty="0" smtClean="0"/>
              <a:t> </a:t>
            </a:r>
            <a:r>
              <a:rPr lang="en-US" dirty="0" err="1" smtClean="0"/>
              <a:t>tarafından</a:t>
            </a:r>
            <a:r>
              <a:rPr lang="en-US" dirty="0" smtClean="0"/>
              <a:t> </a:t>
            </a:r>
            <a:r>
              <a:rPr lang="en-US" dirty="0" err="1" smtClean="0"/>
              <a:t>anlaşma</a:t>
            </a:r>
            <a:r>
              <a:rPr lang="en-US" dirty="0" smtClean="0"/>
              <a:t> </a:t>
            </a:r>
            <a:r>
              <a:rPr lang="en-US" dirty="0" err="1" smtClean="0"/>
              <a:t>yapılması</a:t>
            </a:r>
            <a:r>
              <a:rPr lang="en-US" dirty="0" smtClean="0"/>
              <a:t> </a:t>
            </a:r>
            <a:r>
              <a:rPr lang="en-US" dirty="0" err="1" smtClean="0"/>
              <a:t>planlanan</a:t>
            </a:r>
            <a:r>
              <a:rPr lang="en-US" dirty="0" smtClean="0"/>
              <a:t> </a:t>
            </a:r>
            <a:r>
              <a:rPr lang="en-US" dirty="0" err="1" smtClean="0"/>
              <a:t>Japonya</a:t>
            </a:r>
            <a:r>
              <a:rPr lang="en-US" dirty="0" smtClean="0"/>
              <a:t>   </a:t>
            </a:r>
            <a:r>
              <a:rPr lang="ja-JP" altLang="en-US" dirty="0" smtClean="0"/>
              <a:t>　　　　　　　</a:t>
            </a:r>
            <a:r>
              <a:rPr lang="en-US" dirty="0" err="1" smtClean="0"/>
              <a:t>üniversitelerine</a:t>
            </a:r>
            <a:r>
              <a:rPr lang="en-US" dirty="0" smtClean="0"/>
              <a:t> </a:t>
            </a:r>
            <a:r>
              <a:rPr lang="en-US" dirty="0" err="1" smtClean="0"/>
              <a:t>sınavlar</a:t>
            </a:r>
            <a:r>
              <a:rPr lang="en-US" dirty="0" smtClean="0"/>
              <a:t> </a:t>
            </a:r>
            <a:r>
              <a:rPr lang="en-US" dirty="0" err="1" smtClean="0"/>
              <a:t>sonucu</a:t>
            </a:r>
            <a:r>
              <a:rPr lang="en-US" dirty="0" smtClean="0"/>
              <a:t> </a:t>
            </a:r>
            <a:r>
              <a:rPr lang="en-US" dirty="0" err="1" smtClean="0"/>
              <a:t>belirlenen</a:t>
            </a:r>
            <a:r>
              <a:rPr lang="en-US" dirty="0" smtClean="0"/>
              <a:t> </a:t>
            </a:r>
            <a:r>
              <a:rPr lang="en-US" dirty="0" err="1" smtClean="0"/>
              <a:t>başarılı</a:t>
            </a:r>
            <a:r>
              <a:rPr lang="en-US" dirty="0" smtClean="0"/>
              <a:t> </a:t>
            </a:r>
            <a:r>
              <a:rPr lang="en-US" dirty="0" err="1" smtClean="0"/>
              <a:t>öğrenciler</a:t>
            </a:r>
            <a:r>
              <a:rPr lang="en-US" dirty="0" smtClean="0"/>
              <a:t> </a:t>
            </a:r>
          </a:p>
          <a:p>
            <a:pPr marL="0" indent="0">
              <a:buNone/>
            </a:pPr>
            <a:r>
              <a:rPr lang="tr-TR" dirty="0"/>
              <a:t> </a:t>
            </a:r>
            <a:r>
              <a:rPr lang="tr-TR" dirty="0" smtClean="0"/>
              <a:t>  yarı burslu veya tam burslu gönderilecektir. </a:t>
            </a:r>
            <a:endParaRPr lang="tr-TR" dirty="0"/>
          </a:p>
          <a:p>
            <a:r>
              <a:rPr lang="tr-TR" dirty="0" smtClean="0"/>
              <a:t>Japon hükümeti tarafından sağlanan burslar da bölüm tarafından ilan edilecektir. </a:t>
            </a:r>
          </a:p>
          <a:p>
            <a:r>
              <a:rPr lang="tr-TR" dirty="0"/>
              <a:t> </a:t>
            </a:r>
            <a:r>
              <a:rPr lang="tr-TR" dirty="0" smtClean="0"/>
              <a:t>Lisansüstü araştırma yapmak isteyen öğrenciler için farklı programlarla Japonya’da araştırma imkanı sağlanacaktır. </a:t>
            </a:r>
          </a:p>
          <a:p>
            <a:pPr marL="0" indent="0">
              <a:buNone/>
            </a:pPr>
            <a:endParaRPr lang="en-US" dirty="0"/>
          </a:p>
        </p:txBody>
      </p:sp>
    </p:spTree>
    <p:extLst>
      <p:ext uri="{BB962C8B-B14F-4D97-AF65-F5344CB8AC3E}">
        <p14:creationId xmlns:p14="http://schemas.microsoft.com/office/powerpoint/2010/main" val="7308950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923</Words>
  <Application>Microsoft Macintosh PowerPoint</Application>
  <PresentationFormat>Custom</PresentationFormat>
  <Paragraphs>144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Teması</vt:lpstr>
      <vt:lpstr>ASBU  Japonca Mütercim ve Tercümanlık     Bölümü</vt:lpstr>
      <vt:lpstr> Japonca Mütercim ve Tercümanlık Bölümü Öğretim Kadrosu </vt:lpstr>
      <vt:lpstr>Lisans Programı</vt:lpstr>
      <vt:lpstr>Lisans Programı</vt:lpstr>
      <vt:lpstr>Bölümün Araştırma Alanları</vt:lpstr>
      <vt:lpstr>Yandal Programı </vt:lpstr>
      <vt:lpstr>Erasmus+ Değişim Hareketlilikleri</vt:lpstr>
      <vt:lpstr>PowerPoint Presentation</vt:lpstr>
      <vt:lpstr>               Japonya Bursları </vt:lpstr>
      <vt:lpstr>Önemli Bilgiler</vt:lpstr>
      <vt:lpstr>PowerPoint Presentation</vt:lpstr>
      <vt:lpstr>Önemli Linkler:</vt:lpstr>
      <vt:lpstr>Üniversitede Yaşam</vt:lpstr>
      <vt:lpstr>PowerPoint Presentation</vt:lpstr>
      <vt:lpstr>Kültürel Faaliyetler Tarihî kent merkezinde bulunan ASBÜ aşağıdaki merkezlere yürüme mesafesindedir. </vt:lpstr>
      <vt:lpstr>Öğrenci Toplulukları   Üniversitemizde faaliyet gösteren öğrenci toplulukları tüm öğrencilerimizin boş zamanlarını verimli bir şekilde değerlendirmelerini; eğitim-öğretim dışında kalan zamanlarını mesleki, bilimsel, sosyal, sanatsal, kültürel ve sportif etkinlikler düzenlemelerini ve bu faaliyetlere katılmalarını sağlamayı hedeflemektedir. </vt:lpstr>
      <vt:lpstr>Hepiniz Hoş Geldiniz!</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ASBU İngiliz Dili ve Edebiyatı Bölümü</dc:title>
  <dc:creator>Tuğba Şimşek</dc:creator>
  <cp:lastModifiedBy>Nuray Akdemir</cp:lastModifiedBy>
  <cp:revision>40</cp:revision>
  <dcterms:created xsi:type="dcterms:W3CDTF">2021-09-07T13:48:11Z</dcterms:created>
  <dcterms:modified xsi:type="dcterms:W3CDTF">2021-09-24T13:00:37Z</dcterms:modified>
</cp:coreProperties>
</file>